
<file path=[Content_Types].xml><?xml version="1.0" encoding="utf-8"?>
<Types xmlns="http://schemas.openxmlformats.org/package/2006/content-types">
  <Default Extension="pdf" ContentType="application/pdf"/>
  <Default Extension="rels" ContentType="application/vnd.openxmlformats-package.relationships+xml"/>
  <Override PartName="/ppt/slides/slide69.xml" ContentType="application/vnd.openxmlformats-officedocument.presentationml.slide+xml"/>
  <Override PartName="/ppt/slides/slide14.xml" ContentType="application/vnd.openxmlformats-officedocument.presentationml.slide+xml"/>
  <Override PartName="/ppt/slides/slide62.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68.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61.xml" ContentType="application/vnd.openxmlformats-officedocument.presentationml.slide+xml"/>
  <Override PartName="/ppt/slides/slide44.xml" ContentType="application/vnd.openxmlformats-officedocument.presentationml.slide+xml"/>
  <Override PartName="/ppt/slides/slide27.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67.xml" ContentType="application/vnd.openxmlformats-officedocument.presentationml.slide+xml"/>
  <Override PartName="/ppt/slides/slide12.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66.xml" ContentType="application/vnd.openxmlformats-officedocument.presentationml.slide+xml"/>
  <Override PartName="/ppt/slides/slide11.xml" ContentType="application/vnd.openxmlformats-officedocument.presentationml.slide+xml"/>
  <Override PartName="/ppt/slides/slide49.xml" ContentType="application/vnd.openxmlformats-officedocument.presentationml.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65.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slides/slide41.xml" ContentType="application/vnd.openxmlformats-officedocument.presentationml.slide+xml"/>
  <Override PartName="/ppt/slides/slide57.xml" ContentType="application/vnd.openxmlformats-officedocument.presentationml.slide+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viewProps.xml" ContentType="application/vnd.openxmlformats-officedocument.presentationml.viewProps+xml"/>
  <Override PartName="/ppt/slides/slide64.xml" ContentType="application/vnd.openxmlformats-officedocument.presentationml.slide+xml"/>
  <Default Extension="jpeg" ContentType="image/jpeg"/>
  <Override PartName="/ppt/slides/slide47.xml" ContentType="application/vnd.openxmlformats-officedocument.presentationml.slide+xml"/>
  <Override PartName="/ppt/slides/slide40.xml" ContentType="application/vnd.openxmlformats-officedocument.presentationml.slide+xml"/>
  <Override PartName="/ppt/slides/slide56.xml" ContentType="application/vnd.openxmlformats-officedocument.presentationml.slide+xml"/>
  <Override PartName="/ppt/slides/slide23.xml" ContentType="application/vnd.openxmlformats-officedocument.presentationml.slide+xml"/>
  <Override PartName="/ppt/slides/slide39.xml" ContentType="application/vnd.openxmlformats-officedocument.presentationml.slide+xml"/>
  <Override PartName="/ppt/slideLayouts/slideLayout11.xml" ContentType="application/vnd.openxmlformats-officedocument.presentationml.slideLayout+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slides/slide15.xml" ContentType="application/vnd.openxmlformats-officedocument.presentationml.slide+xml"/>
  <Default Extension="tiff" ContentType="image/tiff"/>
  <Override PartName="/ppt/slides/slide63.xml" ContentType="application/vnd.openxmlformats-officedocument.presentationml.slide+xml"/>
  <Override PartName="/ppt/slides/slide46.xml" ContentType="application/vnd.openxmlformats-officedocument.presentationml.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sldIdLst>
    <p:sldId id="332" r:id="rId2"/>
    <p:sldId id="333" r:id="rId3"/>
    <p:sldId id="269" r:id="rId4"/>
    <p:sldId id="308" r:id="rId5"/>
    <p:sldId id="264" r:id="rId6"/>
    <p:sldId id="309" r:id="rId7"/>
    <p:sldId id="258" r:id="rId8"/>
    <p:sldId id="259" r:id="rId9"/>
    <p:sldId id="310" r:id="rId10"/>
    <p:sldId id="261" r:id="rId11"/>
    <p:sldId id="270" r:id="rId12"/>
    <p:sldId id="271" r:id="rId13"/>
    <p:sldId id="272" r:id="rId14"/>
    <p:sldId id="311" r:id="rId15"/>
    <p:sldId id="273" r:id="rId16"/>
    <p:sldId id="274" r:id="rId17"/>
    <p:sldId id="275" r:id="rId18"/>
    <p:sldId id="276" r:id="rId19"/>
    <p:sldId id="277" r:id="rId20"/>
    <p:sldId id="278" r:id="rId21"/>
    <p:sldId id="279" r:id="rId22"/>
    <p:sldId id="312" r:id="rId23"/>
    <p:sldId id="281" r:id="rId24"/>
    <p:sldId id="280" r:id="rId25"/>
    <p:sldId id="282" r:id="rId26"/>
    <p:sldId id="313" r:id="rId27"/>
    <p:sldId id="283" r:id="rId28"/>
    <p:sldId id="314" r:id="rId29"/>
    <p:sldId id="284" r:id="rId30"/>
    <p:sldId id="285" r:id="rId31"/>
    <p:sldId id="315" r:id="rId32"/>
    <p:sldId id="286" r:id="rId33"/>
    <p:sldId id="316" r:id="rId34"/>
    <p:sldId id="287" r:id="rId35"/>
    <p:sldId id="317" r:id="rId36"/>
    <p:sldId id="288" r:id="rId37"/>
    <p:sldId id="318" r:id="rId38"/>
    <p:sldId id="289" r:id="rId39"/>
    <p:sldId id="319" r:id="rId40"/>
    <p:sldId id="290" r:id="rId41"/>
    <p:sldId id="320" r:id="rId42"/>
    <p:sldId id="291" r:id="rId43"/>
    <p:sldId id="292" r:id="rId44"/>
    <p:sldId id="321" r:id="rId45"/>
    <p:sldId id="293" r:id="rId46"/>
    <p:sldId id="294" r:id="rId47"/>
    <p:sldId id="295" r:id="rId48"/>
    <p:sldId id="296" r:id="rId49"/>
    <p:sldId id="322" r:id="rId50"/>
    <p:sldId id="297" r:id="rId51"/>
    <p:sldId id="323" r:id="rId52"/>
    <p:sldId id="324" r:id="rId53"/>
    <p:sldId id="298" r:id="rId54"/>
    <p:sldId id="299" r:id="rId55"/>
    <p:sldId id="325" r:id="rId56"/>
    <p:sldId id="300" r:id="rId57"/>
    <p:sldId id="326" r:id="rId58"/>
    <p:sldId id="301" r:id="rId59"/>
    <p:sldId id="327" r:id="rId60"/>
    <p:sldId id="302" r:id="rId61"/>
    <p:sldId id="328" r:id="rId62"/>
    <p:sldId id="303" r:id="rId63"/>
    <p:sldId id="329" r:id="rId64"/>
    <p:sldId id="304" r:id="rId65"/>
    <p:sldId id="305" r:id="rId66"/>
    <p:sldId id="330" r:id="rId67"/>
    <p:sldId id="306" r:id="rId68"/>
    <p:sldId id="331" r:id="rId69"/>
    <p:sldId id="307" r:id="rId70"/>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133" d="100"/>
          <a:sy n="133" d="100"/>
        </p:scale>
        <p:origin x="-1640"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AT"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smtClean="0"/>
              <a:t>Master-Untertitelformat bearbeiten</a:t>
            </a:r>
            <a:endParaRPr lang="de-DE"/>
          </a:p>
        </p:txBody>
      </p:sp>
      <p:sp>
        <p:nvSpPr>
          <p:cNvPr id="4" name="Datumsplatzhalter 3"/>
          <p:cNvSpPr>
            <a:spLocks noGrp="1"/>
          </p:cNvSpPr>
          <p:nvPr>
            <p:ph type="dt" sz="half" idx="10"/>
          </p:nvPr>
        </p:nvSpPr>
        <p:spPr/>
        <p:txBody>
          <a:bodyPr/>
          <a:lstStyle/>
          <a:p>
            <a:fld id="{D6787318-4F76-9B48-863F-6BB09A894226}" type="datetimeFigureOut">
              <a:rPr lang="de-DE" smtClean="0"/>
              <a:pPr/>
              <a:t>10.02.2019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4B87BE9-6F3A-1E49-ADEB-611EFAF3E6CF}"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Datumsplatzhalter 3"/>
          <p:cNvSpPr>
            <a:spLocks noGrp="1"/>
          </p:cNvSpPr>
          <p:nvPr>
            <p:ph type="dt" sz="half" idx="10"/>
          </p:nvPr>
        </p:nvSpPr>
        <p:spPr/>
        <p:txBody>
          <a:bodyPr/>
          <a:lstStyle/>
          <a:p>
            <a:fld id="{D6787318-4F76-9B48-863F-6BB09A894226}" type="datetimeFigureOut">
              <a:rPr lang="de-DE" smtClean="0"/>
              <a:pPr/>
              <a:t>10.02.2019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4B87BE9-6F3A-1E49-ADEB-611EFAF3E6CF}"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AT"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Datumsplatzhalter 3"/>
          <p:cNvSpPr>
            <a:spLocks noGrp="1"/>
          </p:cNvSpPr>
          <p:nvPr>
            <p:ph type="dt" sz="half" idx="10"/>
          </p:nvPr>
        </p:nvSpPr>
        <p:spPr/>
        <p:txBody>
          <a:bodyPr/>
          <a:lstStyle/>
          <a:p>
            <a:fld id="{D6787318-4F76-9B48-863F-6BB09A894226}" type="datetimeFigureOut">
              <a:rPr lang="de-DE" smtClean="0"/>
              <a:pPr/>
              <a:t>10.02.2019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4B87BE9-6F3A-1E49-ADEB-611EFAF3E6CF}"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Inhaltsplatzhalter 2"/>
          <p:cNvSpPr>
            <a:spLocks noGrp="1"/>
          </p:cNvSpPr>
          <p:nvPr>
            <p:ph idx="1"/>
          </p:nvPr>
        </p:nvSpPr>
        <p:spPr/>
        <p:txBody>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Datumsplatzhalter 3"/>
          <p:cNvSpPr>
            <a:spLocks noGrp="1"/>
          </p:cNvSpPr>
          <p:nvPr>
            <p:ph type="dt" sz="half" idx="10"/>
          </p:nvPr>
        </p:nvSpPr>
        <p:spPr/>
        <p:txBody>
          <a:bodyPr/>
          <a:lstStyle/>
          <a:p>
            <a:fld id="{D6787318-4F76-9B48-863F-6BB09A894226}" type="datetimeFigureOut">
              <a:rPr lang="de-DE" smtClean="0"/>
              <a:pPr/>
              <a:t>10.02.2019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4B87BE9-6F3A-1E49-ADEB-611EFAF3E6CF}"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AT"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AT" smtClean="0"/>
              <a:t>Mastertextformat bearbeiten</a:t>
            </a:r>
          </a:p>
        </p:txBody>
      </p:sp>
      <p:sp>
        <p:nvSpPr>
          <p:cNvPr id="4" name="Datumsplatzhalter 3"/>
          <p:cNvSpPr>
            <a:spLocks noGrp="1"/>
          </p:cNvSpPr>
          <p:nvPr>
            <p:ph type="dt" sz="half" idx="10"/>
          </p:nvPr>
        </p:nvSpPr>
        <p:spPr/>
        <p:txBody>
          <a:bodyPr/>
          <a:lstStyle/>
          <a:p>
            <a:fld id="{D6787318-4F76-9B48-863F-6BB09A894226}" type="datetimeFigureOut">
              <a:rPr lang="de-DE" smtClean="0"/>
              <a:pPr/>
              <a:t>10.02.2019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4B87BE9-6F3A-1E49-ADEB-611EFAF3E6CF}"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5" name="Datumsplatzhalter 4"/>
          <p:cNvSpPr>
            <a:spLocks noGrp="1"/>
          </p:cNvSpPr>
          <p:nvPr>
            <p:ph type="dt" sz="half" idx="10"/>
          </p:nvPr>
        </p:nvSpPr>
        <p:spPr/>
        <p:txBody>
          <a:bodyPr/>
          <a:lstStyle/>
          <a:p>
            <a:fld id="{D6787318-4F76-9B48-863F-6BB09A894226}" type="datetimeFigureOut">
              <a:rPr lang="de-DE" smtClean="0"/>
              <a:pPr/>
              <a:t>10.02.2019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4B87BE9-6F3A-1E49-ADEB-611EFAF3E6CF}"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AT"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7" name="Datumsplatzhalter 6"/>
          <p:cNvSpPr>
            <a:spLocks noGrp="1"/>
          </p:cNvSpPr>
          <p:nvPr>
            <p:ph type="dt" sz="half" idx="10"/>
          </p:nvPr>
        </p:nvSpPr>
        <p:spPr/>
        <p:txBody>
          <a:bodyPr/>
          <a:lstStyle/>
          <a:p>
            <a:fld id="{D6787318-4F76-9B48-863F-6BB09A894226}" type="datetimeFigureOut">
              <a:rPr lang="de-DE" smtClean="0"/>
              <a:pPr/>
              <a:t>10.02.2019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74B87BE9-6F3A-1E49-ADEB-611EFAF3E6CF}"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Datumsplatzhalter 2"/>
          <p:cNvSpPr>
            <a:spLocks noGrp="1"/>
          </p:cNvSpPr>
          <p:nvPr>
            <p:ph type="dt" sz="half" idx="10"/>
          </p:nvPr>
        </p:nvSpPr>
        <p:spPr/>
        <p:txBody>
          <a:bodyPr/>
          <a:lstStyle/>
          <a:p>
            <a:fld id="{D6787318-4F76-9B48-863F-6BB09A894226}" type="datetimeFigureOut">
              <a:rPr lang="de-DE" smtClean="0"/>
              <a:pPr/>
              <a:t>10.02.2019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74B87BE9-6F3A-1E49-ADEB-611EFAF3E6CF}"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6787318-4F76-9B48-863F-6BB09A894226}" type="datetimeFigureOut">
              <a:rPr lang="de-DE" smtClean="0"/>
              <a:pPr/>
              <a:t>10.02.2019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74B87BE9-6F3A-1E49-ADEB-611EFAF3E6CF}"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AT"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5" name="Datumsplatzhalter 4"/>
          <p:cNvSpPr>
            <a:spLocks noGrp="1"/>
          </p:cNvSpPr>
          <p:nvPr>
            <p:ph type="dt" sz="half" idx="10"/>
          </p:nvPr>
        </p:nvSpPr>
        <p:spPr/>
        <p:txBody>
          <a:bodyPr/>
          <a:lstStyle/>
          <a:p>
            <a:fld id="{D6787318-4F76-9B48-863F-6BB09A894226}" type="datetimeFigureOut">
              <a:rPr lang="de-DE" smtClean="0"/>
              <a:pPr/>
              <a:t>10.02.2019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4B87BE9-6F3A-1E49-ADEB-611EFAF3E6CF}"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AT"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5" name="Datumsplatzhalter 4"/>
          <p:cNvSpPr>
            <a:spLocks noGrp="1"/>
          </p:cNvSpPr>
          <p:nvPr>
            <p:ph type="dt" sz="half" idx="10"/>
          </p:nvPr>
        </p:nvSpPr>
        <p:spPr/>
        <p:txBody>
          <a:bodyPr/>
          <a:lstStyle/>
          <a:p>
            <a:fld id="{D6787318-4F76-9B48-863F-6BB09A894226}" type="datetimeFigureOut">
              <a:rPr lang="de-DE" smtClean="0"/>
              <a:pPr/>
              <a:t>10.02.2019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4B87BE9-6F3A-1E49-ADEB-611EFAF3E6CF}"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AT" smtClean="0"/>
              <a:t>Mastertitelformat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87318-4F76-9B48-863F-6BB09A894226}" type="datetimeFigureOut">
              <a:rPr lang="de-DE" smtClean="0"/>
              <a:pPr/>
              <a:t>10.02.2019</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B87BE9-6F3A-1E49-ADEB-611EFAF3E6CF}"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df"/><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1.pd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14.pdf"/></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16.pdf"/></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18.pdf"/></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20.pd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22.pdf"/></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24.pdf"/></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26.pdf"/></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28.pdf"/></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30.pd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32.pdf"/></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34.pd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36.pdf"/></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38.pdf"/></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40.pd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42.pd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44.pd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tiff"/><Relationship Id="rId1" Type="http://schemas.openxmlformats.org/officeDocument/2006/relationships/slideLayout" Target="../slideLayouts/slideLayout7.xml"/><Relationship Id="rId2" Type="http://schemas.openxmlformats.org/officeDocument/2006/relationships/image" Target="../media/image5.pdf"/></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46.pd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48.pd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50.pd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52.pd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54.pd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56.pd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58.pdf"/></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60.pd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62.pdf"/></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64.pdf"/></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66.pdf"/></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68.pd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8.pdf"/></Relationships>
</file>

<file path=ppt/slides/_rels/slide50.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70.pd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53.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72.pdf"/></Relationships>
</file>

<file path=ppt/slides/_rels/slide54.xml.rels><?xml version="1.0" encoding="UTF-8" standalone="yes"?>
<Relationships xmlns="http://schemas.openxmlformats.org/package/2006/relationships"><Relationship Id="rId3" Type="http://schemas.openxmlformats.org/officeDocument/2006/relationships/image" Target="../media/image75.png"/><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74.pd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56.xml.rels><?xml version="1.0" encoding="UTF-8" standalone="yes"?>
<Relationships xmlns="http://schemas.openxmlformats.org/package/2006/relationships"><Relationship Id="rId3" Type="http://schemas.openxmlformats.org/officeDocument/2006/relationships/image" Target="../media/image77.png"/><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76.pd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58.xml.rels><?xml version="1.0" encoding="UTF-8" standalone="yes"?>
<Relationships xmlns="http://schemas.openxmlformats.org/package/2006/relationships"><Relationship Id="rId3" Type="http://schemas.openxmlformats.org/officeDocument/2006/relationships/image" Target="../media/image79.png"/><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78.pd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60.xml.rels><?xml version="1.0" encoding="UTF-8" standalone="yes"?>
<Relationships xmlns="http://schemas.openxmlformats.org/package/2006/relationships"><Relationship Id="rId3" Type="http://schemas.openxmlformats.org/officeDocument/2006/relationships/image" Target="../media/image81.png"/><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80.pd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62.xml.rels><?xml version="1.0" encoding="UTF-8" standalone="yes"?>
<Relationships xmlns="http://schemas.openxmlformats.org/package/2006/relationships"><Relationship Id="rId3" Type="http://schemas.openxmlformats.org/officeDocument/2006/relationships/image" Target="../media/image82.pdf"/><Relationship Id="rId4" Type="http://schemas.openxmlformats.org/officeDocument/2006/relationships/image" Target="../media/image83.png"/><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64.xml.rels><?xml version="1.0" encoding="UTF-8" standalone="yes"?>
<Relationships xmlns="http://schemas.openxmlformats.org/package/2006/relationships"><Relationship Id="rId3" Type="http://schemas.openxmlformats.org/officeDocument/2006/relationships/image" Target="../media/image85.png"/><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84.pdf"/></Relationships>
</file>

<file path=ppt/slides/_rels/slide65.xml.rels><?xml version="1.0" encoding="UTF-8" standalone="yes"?>
<Relationships xmlns="http://schemas.openxmlformats.org/package/2006/relationships"><Relationship Id="rId3" Type="http://schemas.openxmlformats.org/officeDocument/2006/relationships/image" Target="../media/image87.png"/><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86.pd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67.xml.rels><?xml version="1.0" encoding="UTF-8" standalone="yes"?>
<Relationships xmlns="http://schemas.openxmlformats.org/package/2006/relationships"><Relationship Id="rId3" Type="http://schemas.openxmlformats.org/officeDocument/2006/relationships/image" Target="../media/image89.png"/><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88.pd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69.xml.rels><?xml version="1.0" encoding="UTF-8" standalone="yes"?>
<Relationships xmlns="http://schemas.openxmlformats.org/package/2006/relationships"><Relationship Id="rId3" Type="http://schemas.openxmlformats.org/officeDocument/2006/relationships/image" Target="../media/image91.png"/><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90.pd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10.pd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12.pd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Bild 3" descr="U1-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 y="0"/>
            <a:ext cx="9147799" cy="5251514"/>
          </a:xfrm>
          <a:prstGeom prst="rect">
            <a:avLst/>
          </a:prstGeom>
        </p:spPr>
      </p:pic>
      <p:pic>
        <p:nvPicPr>
          <p:cNvPr id="5" name="Bild 4" descr="U1-2.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152400" y="5867400"/>
            <a:ext cx="7556500" cy="1117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Inhaltsplatzhalter 5" descr="Grafik-5ppt.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58856" y="418723"/>
            <a:ext cx="8139650" cy="5917803"/>
          </a:xfrm>
        </p:spPr>
      </p:pic>
      <p:sp>
        <p:nvSpPr>
          <p:cNvPr id="4" name="Rechteck 3"/>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Textfeld 4"/>
          <p:cNvSpPr txBox="1"/>
          <p:nvPr/>
        </p:nvSpPr>
        <p:spPr>
          <a:xfrm>
            <a:off x="0" y="0"/>
            <a:ext cx="8991600" cy="400110"/>
          </a:xfrm>
          <a:prstGeom prst="rect">
            <a:avLst/>
          </a:prstGeom>
          <a:noFill/>
        </p:spPr>
        <p:txBody>
          <a:bodyPr wrap="square" rtlCol="0">
            <a:spAutoFit/>
          </a:bodyPr>
          <a:lstStyle/>
          <a:p>
            <a:pPr algn="r"/>
            <a:r>
              <a:rPr lang="de-DE" sz="2000" dirty="0" err="1" smtClean="0">
                <a:solidFill>
                  <a:srgbClr val="FFFFFF"/>
                </a:solidFill>
              </a:rPr>
              <a:t>﻿﻿</a:t>
            </a:r>
            <a:r>
              <a:rPr lang="de-DE" sz="2000" dirty="0" err="1" smtClean="0">
                <a:solidFill>
                  <a:srgbClr val="FFFFFF"/>
                </a:solidFill>
              </a:rPr>
              <a:t>Wer</a:t>
            </a:r>
            <a:r>
              <a:rPr lang="de-DE" sz="2000" dirty="0" smtClean="0">
                <a:solidFill>
                  <a:srgbClr val="FFFFFF"/>
                </a:solidFill>
              </a:rPr>
              <a:t> verhütet?</a:t>
            </a:r>
            <a:endParaRPr lang="de-DE" dirty="0"/>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4"/>
          <a:stretch>
            <a:fillRect/>
          </a:stretch>
        </p:blipFill>
        <p:spPr>
          <a:xfrm>
            <a:off x="152400" y="6477000"/>
            <a:ext cx="904185" cy="30139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Grafik-6ppt.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57200" y="1422683"/>
            <a:ext cx="7895283" cy="3599673"/>
          </a:xfrm>
        </p:spPr>
      </p:pic>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0" y="0"/>
            <a:ext cx="8991600" cy="400110"/>
          </a:xfrm>
          <a:prstGeom prst="rect">
            <a:avLst/>
          </a:prstGeom>
          <a:noFill/>
        </p:spPr>
        <p:txBody>
          <a:bodyPr wrap="square" rtlCol="0">
            <a:spAutoFit/>
          </a:bodyPr>
          <a:lstStyle/>
          <a:p>
            <a:pPr algn="r"/>
            <a:r>
              <a:rPr lang="de-DE" sz="2000" dirty="0" smtClean="0">
                <a:solidFill>
                  <a:srgbClr val="FFFFFF"/>
                </a:solidFill>
              </a:rPr>
              <a:t>Wer verhütet?</a:t>
            </a:r>
            <a:endParaRPr lang="de-DE" dirty="0"/>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4"/>
          <a:stretch>
            <a:fillRect/>
          </a:stretch>
        </p:blipFill>
        <p:spPr>
          <a:xfrm>
            <a:off x="152400" y="6477000"/>
            <a:ext cx="904185" cy="30139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Grafik-7ppt.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44914" y="947968"/>
            <a:ext cx="8267944" cy="4570896"/>
          </a:xfrm>
        </p:spPr>
      </p:pic>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0" y="0"/>
            <a:ext cx="8991600" cy="400110"/>
          </a:xfrm>
          <a:prstGeom prst="rect">
            <a:avLst/>
          </a:prstGeom>
          <a:noFill/>
        </p:spPr>
        <p:txBody>
          <a:bodyPr wrap="square" rtlCol="0">
            <a:spAutoFit/>
          </a:bodyPr>
          <a:lstStyle/>
          <a:p>
            <a:pPr algn="r"/>
            <a:r>
              <a:rPr lang="de-DE" sz="2000" dirty="0" smtClean="0">
                <a:solidFill>
                  <a:srgbClr val="FFFFFF"/>
                </a:solidFill>
              </a:rPr>
              <a:t>Wer verhütet?</a:t>
            </a:r>
            <a:endParaRPr lang="de-DE" dirty="0"/>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4"/>
          <a:stretch>
            <a:fillRect/>
          </a:stretch>
        </p:blipFill>
        <p:spPr>
          <a:xfrm>
            <a:off x="152400" y="6477000"/>
            <a:ext cx="904185" cy="30139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Grafik-8ppt.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545703" y="706567"/>
            <a:ext cx="7983325" cy="5452027"/>
          </a:xfrm>
        </p:spPr>
      </p:pic>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0" y="0"/>
            <a:ext cx="8991600" cy="400110"/>
          </a:xfrm>
          <a:prstGeom prst="rect">
            <a:avLst/>
          </a:prstGeom>
          <a:noFill/>
        </p:spPr>
        <p:txBody>
          <a:bodyPr wrap="square" rtlCol="0">
            <a:spAutoFit/>
          </a:bodyPr>
          <a:lstStyle/>
          <a:p>
            <a:pPr algn="r"/>
            <a:r>
              <a:rPr lang="de-DE" sz="2000" dirty="0" smtClean="0">
                <a:solidFill>
                  <a:srgbClr val="FFFFFF"/>
                </a:solidFill>
              </a:rPr>
              <a:t>Wer verhütet?</a:t>
            </a:r>
            <a:endParaRPr lang="de-DE" sz="2000" dirty="0"/>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4"/>
          <a:stretch>
            <a:fillRect/>
          </a:stretch>
        </p:blipFill>
        <p:spPr>
          <a:xfrm>
            <a:off x="152400" y="6477000"/>
            <a:ext cx="904185" cy="30139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Inhaltsplatzhalter 2"/>
          <p:cNvSpPr txBox="1">
            <a:spLocks/>
          </p:cNvSpPr>
          <p:nvPr/>
        </p:nvSpPr>
        <p:spPr>
          <a:xfrm>
            <a:off x="457200" y="2438400"/>
            <a:ext cx="8229600" cy="3687763"/>
          </a:xfrm>
          <a:prstGeom prst="rect">
            <a:avLst/>
          </a:prstGeom>
        </p:spPr>
        <p:txBody>
          <a:bodyPr vert="horz" lIns="91440" tIns="45720" rIns="91440" bIns="45720" rtlCol="0">
            <a:normAutofit/>
          </a:bodyPr>
          <a:lstStyle/>
          <a:p>
            <a:pPr marL="342900" lvl="0" indent="-342900">
              <a:spcBef>
                <a:spcPct val="20000"/>
              </a:spcBef>
              <a:buClr>
                <a:srgbClr val="FF6600"/>
              </a:buClr>
              <a:buFont typeface="Arial"/>
              <a:buChar char="•"/>
            </a:pPr>
            <a:r>
              <a:rPr kumimoji="0" lang="de-DE" sz="2800" b="0" i="0" u="none" strike="noStrike" kern="1200" cap="none" spc="0" normalizeH="0" baseline="0" noProof="0" dirty="0" smtClean="0">
                <a:ln>
                  <a:noFill/>
                </a:ln>
                <a:solidFill>
                  <a:schemeClr val="tx2">
                    <a:lumMod val="60000"/>
                    <a:lumOff val="40000"/>
                  </a:schemeClr>
                </a:solidFill>
                <a:effectLst/>
                <a:uLnTx/>
                <a:uFillTx/>
                <a:latin typeface="+mn-lt"/>
                <a:ea typeface="+mn-ea"/>
                <a:cs typeface="+mn-cs"/>
              </a:rPr>
              <a:t>Frage: </a:t>
            </a:r>
            <a:r>
              <a:rPr lang="de-DE" sz="2800" dirty="0" err="1" smtClean="0"/>
              <a:t>﻿﻿﻿„Welche</a:t>
            </a:r>
            <a:r>
              <a:rPr lang="de-DE" sz="2800" dirty="0" smtClean="0"/>
              <a:t> der folgenden </a:t>
            </a:r>
            <a:r>
              <a:rPr lang="de-DE" sz="2800" dirty="0" smtClean="0"/>
              <a:t>Verhütungsmethoden </a:t>
            </a:r>
            <a:r>
              <a:rPr lang="de-DE" sz="2800" dirty="0" smtClean="0"/>
              <a:t>haben Sie oder Ihr Sexualpartner/Ihre </a:t>
            </a:r>
            <a:r>
              <a:rPr lang="de-DE" sz="2800" dirty="0" err="1" smtClean="0"/>
              <a:t>Sexual-partnerin</a:t>
            </a:r>
            <a:r>
              <a:rPr lang="de-DE" sz="2800" dirty="0" smtClean="0"/>
              <a:t> </a:t>
            </a:r>
            <a:r>
              <a:rPr lang="de-DE" sz="2800" dirty="0" smtClean="0"/>
              <a:t>in den letzten</a:t>
            </a:r>
            <a:r>
              <a:rPr lang="de-DE" sz="2800" dirty="0" smtClean="0"/>
              <a:t> 12 </a:t>
            </a:r>
            <a:r>
              <a:rPr lang="de-DE" sz="2800" dirty="0" smtClean="0"/>
              <a:t>Monaten angewandt?“</a:t>
            </a:r>
            <a:endParaRPr kumimoji="0" lang="de-DE"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0" y="0"/>
            <a:ext cx="8991600" cy="400110"/>
          </a:xfrm>
          <a:prstGeom prst="rect">
            <a:avLst/>
          </a:prstGeom>
          <a:noFill/>
        </p:spPr>
        <p:txBody>
          <a:bodyPr wrap="square" rtlCol="0">
            <a:spAutoFit/>
          </a:bodyPr>
          <a:lstStyle/>
          <a:p>
            <a:pPr algn="r"/>
            <a:r>
              <a:rPr lang="de-DE" sz="2000" dirty="0" err="1" smtClean="0">
                <a:solidFill>
                  <a:srgbClr val="FFFFFF"/>
                </a:solidFill>
              </a:rPr>
              <a:t>﻿﻿﻿Wie</a:t>
            </a:r>
            <a:r>
              <a:rPr lang="de-DE" sz="2000" dirty="0" smtClean="0">
                <a:solidFill>
                  <a:srgbClr val="FFFFFF"/>
                </a:solidFill>
              </a:rPr>
              <a:t> wird verhütet?</a:t>
            </a:r>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2"/>
          <a:stretch>
            <a:fillRect/>
          </a:stretch>
        </p:blipFill>
        <p:spPr>
          <a:xfrm>
            <a:off x="152400" y="6477000"/>
            <a:ext cx="904185" cy="30139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Grafik-9ppt.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331992"/>
            <a:ext cx="8763000" cy="6145008"/>
          </a:xfrm>
        </p:spPr>
      </p:pic>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0" y="0"/>
            <a:ext cx="8991600" cy="400110"/>
          </a:xfrm>
          <a:prstGeom prst="rect">
            <a:avLst/>
          </a:prstGeom>
          <a:noFill/>
        </p:spPr>
        <p:txBody>
          <a:bodyPr wrap="square" rtlCol="0">
            <a:spAutoFit/>
          </a:bodyPr>
          <a:lstStyle/>
          <a:p>
            <a:pPr algn="r"/>
            <a:r>
              <a:rPr lang="de-DE" sz="2000" dirty="0" smtClean="0">
                <a:solidFill>
                  <a:srgbClr val="FFFFFF"/>
                </a:solidFill>
              </a:rPr>
              <a:t>Wie wird verhütet?</a:t>
            </a:r>
            <a:endParaRPr lang="de-DE" dirty="0"/>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4"/>
          <a:stretch>
            <a:fillRect/>
          </a:stretch>
        </p:blipFill>
        <p:spPr>
          <a:xfrm>
            <a:off x="152400" y="6477000"/>
            <a:ext cx="904185" cy="30139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Grafik-10ppt.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52400" y="583252"/>
            <a:ext cx="8851251" cy="5360348"/>
          </a:xfrm>
        </p:spPr>
      </p:pic>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0" y="0"/>
            <a:ext cx="8991600" cy="400110"/>
          </a:xfrm>
          <a:prstGeom prst="rect">
            <a:avLst/>
          </a:prstGeom>
          <a:noFill/>
        </p:spPr>
        <p:txBody>
          <a:bodyPr wrap="square" rtlCol="0">
            <a:spAutoFit/>
          </a:bodyPr>
          <a:lstStyle/>
          <a:p>
            <a:pPr algn="r"/>
            <a:r>
              <a:rPr lang="de-DE" sz="2000" dirty="0" smtClean="0">
                <a:solidFill>
                  <a:srgbClr val="FFFFFF"/>
                </a:solidFill>
              </a:rPr>
              <a:t>Wie wird verhütet?</a:t>
            </a:r>
            <a:endParaRPr lang="de-DE" sz="2000" dirty="0"/>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4"/>
          <a:stretch>
            <a:fillRect/>
          </a:stretch>
        </p:blipFill>
        <p:spPr>
          <a:xfrm>
            <a:off x="152400" y="6477000"/>
            <a:ext cx="904185" cy="30139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Grafik-11ppt.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52400" y="1524000"/>
            <a:ext cx="8972062" cy="3113948"/>
          </a:xfrm>
        </p:spPr>
      </p:pic>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0" y="0"/>
            <a:ext cx="8991600" cy="400110"/>
          </a:xfrm>
          <a:prstGeom prst="rect">
            <a:avLst/>
          </a:prstGeom>
          <a:noFill/>
        </p:spPr>
        <p:txBody>
          <a:bodyPr wrap="square" rtlCol="0">
            <a:spAutoFit/>
          </a:bodyPr>
          <a:lstStyle/>
          <a:p>
            <a:pPr algn="r"/>
            <a:r>
              <a:rPr lang="de-DE" sz="2000" dirty="0" smtClean="0">
                <a:solidFill>
                  <a:srgbClr val="FFFFFF"/>
                </a:solidFill>
              </a:rPr>
              <a:t>Wie wird verhütet?</a:t>
            </a:r>
            <a:endParaRPr lang="de-DE" sz="2000" dirty="0"/>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4"/>
          <a:stretch>
            <a:fillRect/>
          </a:stretch>
        </p:blipFill>
        <p:spPr>
          <a:xfrm>
            <a:off x="152400" y="6477000"/>
            <a:ext cx="904185" cy="30139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Grafik-12ppt.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295400" y="342596"/>
            <a:ext cx="5978774" cy="6134404"/>
          </a:xfrm>
        </p:spPr>
      </p:pic>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0" y="0"/>
            <a:ext cx="8991600" cy="400110"/>
          </a:xfrm>
          <a:prstGeom prst="rect">
            <a:avLst/>
          </a:prstGeom>
          <a:noFill/>
        </p:spPr>
        <p:txBody>
          <a:bodyPr wrap="square" rtlCol="0">
            <a:spAutoFit/>
          </a:bodyPr>
          <a:lstStyle/>
          <a:p>
            <a:pPr algn="r"/>
            <a:r>
              <a:rPr lang="de-DE" sz="2000" dirty="0" smtClean="0">
                <a:solidFill>
                  <a:srgbClr val="FFFFFF"/>
                </a:solidFill>
              </a:rPr>
              <a:t>Wie wird verhütet?</a:t>
            </a:r>
            <a:endParaRPr lang="de-DE" sz="2000" dirty="0"/>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4"/>
          <a:stretch>
            <a:fillRect/>
          </a:stretch>
        </p:blipFill>
        <p:spPr>
          <a:xfrm>
            <a:off x="152400" y="6477000"/>
            <a:ext cx="904185" cy="30139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Grafik-13ppt.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71938" y="1371600"/>
            <a:ext cx="8972062" cy="3831417"/>
          </a:xfrm>
        </p:spPr>
      </p:pic>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0" y="0"/>
            <a:ext cx="8991600" cy="400110"/>
          </a:xfrm>
          <a:prstGeom prst="rect">
            <a:avLst/>
          </a:prstGeom>
          <a:noFill/>
        </p:spPr>
        <p:txBody>
          <a:bodyPr wrap="square" rtlCol="0">
            <a:spAutoFit/>
          </a:bodyPr>
          <a:lstStyle/>
          <a:p>
            <a:pPr algn="r"/>
            <a:r>
              <a:rPr lang="de-DE" sz="2000" dirty="0" smtClean="0">
                <a:solidFill>
                  <a:srgbClr val="FFFFFF"/>
                </a:solidFill>
              </a:rPr>
              <a:t>Wie wird verhütet?</a:t>
            </a:r>
            <a:endParaRPr lang="de-DE" sz="2000" dirty="0"/>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4"/>
          <a:stretch>
            <a:fillRect/>
          </a:stretch>
        </p:blipFill>
        <p:spPr>
          <a:xfrm>
            <a:off x="152400" y="6477000"/>
            <a:ext cx="904185" cy="30139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81000" y="685800"/>
            <a:ext cx="8229600" cy="5592763"/>
          </a:xfrm>
        </p:spPr>
        <p:txBody>
          <a:bodyPr numCol="2" spcCol="360000">
            <a:noAutofit/>
          </a:bodyPr>
          <a:lstStyle/>
          <a:p>
            <a:pPr marL="0" indent="0">
              <a:lnSpc>
                <a:spcPct val="120000"/>
              </a:lnSpc>
              <a:spcBef>
                <a:spcPts val="400"/>
              </a:spcBef>
              <a:buClr>
                <a:srgbClr val="FF6600"/>
              </a:buClr>
              <a:buNone/>
            </a:pPr>
            <a:r>
              <a:rPr lang="de-DE" sz="1100" dirty="0" err="1" smtClean="0"/>
              <a:t>﻿Die</a:t>
            </a:r>
            <a:r>
              <a:rPr lang="de-DE" sz="1100" dirty="0" smtClean="0"/>
              <a:t> meisten Frauen und Männer wünschen sich ein erfülltes und unbeschwertes ­Sexualleben und ein Leben mit Kindern, für die sie sich bewusst entscheiden und die sie verantwortungsbewusst ins Leben begleiten können – in Österreich sind es heute im Durchschnitt ein bis zwei Kinder pro Frau. Da Frauen etwa 35 Jahre fruchtbar sind</a:t>
            </a:r>
            <a:r>
              <a:rPr lang="de-DE" sz="1100" dirty="0" smtClean="0"/>
              <a:t>, bedeutet </a:t>
            </a:r>
            <a:r>
              <a:rPr lang="de-DE" sz="1100" dirty="0" smtClean="0"/>
              <a:t>dies, dass sie und ihre Partner sich über viele Jahre hinweg wirksam vor ungewollten Schwangerschaften schützen müssen. </a:t>
            </a:r>
          </a:p>
          <a:p>
            <a:pPr marL="0" indent="0">
              <a:lnSpc>
                <a:spcPct val="120000"/>
              </a:lnSpc>
              <a:spcBef>
                <a:spcPts val="400"/>
              </a:spcBef>
              <a:buClr>
                <a:srgbClr val="FF6600"/>
              </a:buClr>
              <a:buNone/>
            </a:pPr>
            <a:endParaRPr lang="de-DE" sz="1100" dirty="0" smtClean="0"/>
          </a:p>
          <a:p>
            <a:pPr marL="0" indent="0">
              <a:lnSpc>
                <a:spcPct val="120000"/>
              </a:lnSpc>
              <a:spcBef>
                <a:spcPts val="400"/>
              </a:spcBef>
              <a:buClr>
                <a:srgbClr val="FF6600"/>
              </a:buClr>
              <a:buNone/>
            </a:pPr>
            <a:r>
              <a:rPr lang="de-DE" sz="1100" dirty="0" smtClean="0"/>
              <a:t>Im Jahr 2012 und 2015 wurden die ersten repräsentativen Untersuchungen zu Verhütung in Österreich durchgeführt, welche die Grundlage für eine evidenzbasierte Prävention ungewollter Schwangerschaften darstellen. Mit der vorliegenden Studie wurden nicht nur Trends erhoben, wie oft verhütet wird, welche Verhütungsmethoden Frauen und Männer in Österreich anwenden, warum viele nicht verhüten und was sich Menschen in Bezug auf Verhütung wünschen. Zusätzlich wurden auch neue Entwicklungen analysiert, wie z.B. das Ausmaß und die Hintergründe der zunehmenden Hormon-Skepsis. </a:t>
            </a:r>
          </a:p>
          <a:p>
            <a:pPr marL="0" indent="0">
              <a:lnSpc>
                <a:spcPct val="120000"/>
              </a:lnSpc>
              <a:spcBef>
                <a:spcPts val="400"/>
              </a:spcBef>
              <a:buClr>
                <a:srgbClr val="FF6600"/>
              </a:buClr>
              <a:buNone/>
            </a:pPr>
            <a:endParaRPr lang="de-DE" sz="1100" dirty="0" smtClean="0"/>
          </a:p>
          <a:p>
            <a:pPr marL="0" indent="0">
              <a:lnSpc>
                <a:spcPct val="120000"/>
              </a:lnSpc>
              <a:spcBef>
                <a:spcPts val="400"/>
              </a:spcBef>
              <a:buClr>
                <a:srgbClr val="FF6600"/>
              </a:buClr>
              <a:buNone/>
            </a:pPr>
            <a:r>
              <a:rPr lang="de-DE" sz="1100" dirty="0" smtClean="0"/>
              <a:t>Hierzu wurde </a:t>
            </a:r>
            <a:r>
              <a:rPr lang="de-DE" sz="1100" dirty="0" err="1" smtClean="0"/>
              <a:t>u.a</a:t>
            </a:r>
            <a:r>
              <a:rPr lang="de-DE" sz="1100" dirty="0" smtClean="0"/>
              <a:t>. erfasst, wie Menschen die natürliche Fruchtbarkeit einschätzen und auf Basis welcher Überlegungen sie sich für eine bestimmte Verhütungsmethode entscheiden. Dies ermöglicht ein Verständnis des aktuell beobachtbaren ‚Verhütungs-Paradoxons‘: Dieses beschreibt eine anhaltend hohe Rate an Schwangerschaftsabbrüchen trotz einer bisher noch nie dagewesen hohen Anzahl an sehr wirksamen Verhütungsmethoden.</a:t>
            </a:r>
          </a:p>
          <a:p>
            <a:pPr marL="0" indent="0">
              <a:lnSpc>
                <a:spcPct val="120000"/>
              </a:lnSpc>
              <a:spcBef>
                <a:spcPts val="400"/>
              </a:spcBef>
              <a:buClr>
                <a:srgbClr val="FF6600"/>
              </a:buClr>
              <a:buNone/>
            </a:pPr>
            <a:r>
              <a:rPr lang="de-DE" sz="1100" dirty="0" smtClean="0"/>
              <a:t>Ferner wurde erfasst, wie Männer ihre eingeschränkte Kontrolle der Fruchtbarkeit empfinden und was Frauen darüber denken. Erstmals wurde auch die Verhütung von Personen mit </a:t>
            </a:r>
            <a:r>
              <a:rPr lang="de-DE" sz="1100" dirty="0" err="1" smtClean="0"/>
              <a:t>Migrationshintergrund</a:t>
            </a:r>
            <a:r>
              <a:rPr lang="de-DE" sz="1100" dirty="0" smtClean="0"/>
              <a:t> genauer untersucht.</a:t>
            </a:r>
          </a:p>
          <a:p>
            <a:pPr marL="0" indent="0">
              <a:lnSpc>
                <a:spcPct val="120000"/>
              </a:lnSpc>
              <a:spcBef>
                <a:spcPts val="400"/>
              </a:spcBef>
              <a:buClr>
                <a:srgbClr val="FF6600"/>
              </a:buClr>
              <a:buNone/>
            </a:pPr>
            <a:endParaRPr lang="de-DE" sz="1100" dirty="0" smtClean="0"/>
          </a:p>
          <a:p>
            <a:pPr marL="0" indent="0">
              <a:lnSpc>
                <a:spcPct val="120000"/>
              </a:lnSpc>
              <a:spcBef>
                <a:spcPts val="400"/>
              </a:spcBef>
              <a:buClr>
                <a:srgbClr val="FF6600"/>
              </a:buClr>
              <a:buNone/>
            </a:pPr>
            <a:r>
              <a:rPr lang="de-DE" sz="1100" dirty="0" smtClean="0"/>
              <a:t>Das Team des </a:t>
            </a:r>
            <a:r>
              <a:rPr lang="de-DE" sz="1100" dirty="0" err="1" smtClean="0"/>
              <a:t>Gynmed</a:t>
            </a:r>
            <a:r>
              <a:rPr lang="de-DE" sz="1100" dirty="0" smtClean="0"/>
              <a:t> </a:t>
            </a:r>
            <a:r>
              <a:rPr lang="de-DE" sz="1100" dirty="0" err="1" smtClean="0"/>
              <a:t>Ambulatorium</a:t>
            </a:r>
            <a:r>
              <a:rPr lang="de-DE" sz="1100" dirty="0" smtClean="0"/>
              <a:t> für Schwangerschaftsabbruch und Familienplanung in Wien und Salzburg engagiert sich seit über 15 Jahren im Bereich der reproduktiven Gesundheit. Einen wesentlichen Schwerpunkt stellen wissenschaftliche Untersuchungen dar, die dazu beitragen, ungewollte Schwangerschaften zu verhindern und Menschen dabei zu unterstützen, die individuell gewünschte Anzahl an gewollten Kindern zu verwirklichen.</a:t>
            </a:r>
          </a:p>
          <a:p>
            <a:pPr marL="0" indent="0">
              <a:lnSpc>
                <a:spcPct val="120000"/>
              </a:lnSpc>
              <a:spcBef>
                <a:spcPts val="400"/>
              </a:spcBef>
              <a:buClr>
                <a:srgbClr val="FF6600"/>
              </a:buClr>
              <a:buNone/>
            </a:pPr>
            <a:endParaRPr lang="de-DE" sz="1100" dirty="0" smtClean="0"/>
          </a:p>
          <a:p>
            <a:pPr marL="0" indent="0">
              <a:lnSpc>
                <a:spcPct val="120000"/>
              </a:lnSpc>
              <a:spcBef>
                <a:spcPts val="400"/>
              </a:spcBef>
              <a:buClr>
                <a:srgbClr val="FF6600"/>
              </a:buClr>
              <a:buNone/>
            </a:pPr>
            <a:r>
              <a:rPr lang="de-DE" sz="1100" dirty="0" smtClean="0"/>
              <a:t>Neben der bestmöglichen Prävention ungewollter Schwangerschaften sollten wir als Gesellschaft selbstverständlich auch Menschen in ihrer Lebensplanung mit gewollten Kindern unterstützen. Diese Unterscheidung – Prävention ungewollter Schwangerschaften und Unterstützung von Frauen und Männern mit gewollten Kindern – ist entscheidend für eine erfolgreiche Familienpolitik. </a:t>
            </a:r>
          </a:p>
          <a:p>
            <a:pPr marL="0" indent="0">
              <a:lnSpc>
                <a:spcPct val="120000"/>
              </a:lnSpc>
              <a:spcBef>
                <a:spcPts val="400"/>
              </a:spcBef>
              <a:buClr>
                <a:srgbClr val="FF6600"/>
              </a:buClr>
              <a:buNone/>
            </a:pPr>
            <a:endParaRPr lang="de-DE" sz="1100" dirty="0" smtClean="0"/>
          </a:p>
          <a:p>
            <a:pPr marL="0" indent="0" algn="r">
              <a:lnSpc>
                <a:spcPct val="120000"/>
              </a:lnSpc>
              <a:spcBef>
                <a:spcPts val="400"/>
              </a:spcBef>
              <a:buClr>
                <a:srgbClr val="FF6600"/>
              </a:buClr>
              <a:buNone/>
            </a:pPr>
            <a:r>
              <a:rPr lang="de-DE" sz="1100" dirty="0" err="1" smtClean="0"/>
              <a:t>Gynmed</a:t>
            </a:r>
            <a:r>
              <a:rPr lang="de-DE" sz="1100" dirty="0" smtClean="0"/>
              <a:t> </a:t>
            </a:r>
            <a:r>
              <a:rPr lang="de-DE" sz="1100" dirty="0" err="1" smtClean="0"/>
              <a:t>Ambulatorium</a:t>
            </a:r>
            <a:r>
              <a:rPr lang="de-DE" sz="1100" dirty="0" smtClean="0"/>
              <a:t>, Wien 2019</a:t>
            </a:r>
          </a:p>
        </p:txBody>
      </p:sp>
      <p:sp>
        <p:nvSpPr>
          <p:cNvPr id="4" name="Rechteck 3"/>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Textfeld 4"/>
          <p:cNvSpPr txBox="1"/>
          <p:nvPr/>
        </p:nvSpPr>
        <p:spPr>
          <a:xfrm>
            <a:off x="4495800" y="0"/>
            <a:ext cx="4495800" cy="400110"/>
          </a:xfrm>
          <a:prstGeom prst="rect">
            <a:avLst/>
          </a:prstGeom>
          <a:noFill/>
        </p:spPr>
        <p:txBody>
          <a:bodyPr wrap="square" rtlCol="0">
            <a:spAutoFit/>
          </a:bodyPr>
          <a:lstStyle/>
          <a:p>
            <a:pPr algn="r"/>
            <a:r>
              <a:rPr lang="de-DE" sz="2000" dirty="0" smtClean="0">
                <a:solidFill>
                  <a:srgbClr val="FFFFFF"/>
                </a:solidFill>
              </a:rPr>
              <a:t>Vorwort</a:t>
            </a:r>
            <a:endParaRPr lang="de-DE"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Grafik-14ppt.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4137" y="1842804"/>
            <a:ext cx="9129864" cy="2963725"/>
          </a:xfrm>
        </p:spPr>
      </p:pic>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0" y="0"/>
            <a:ext cx="8991600" cy="400110"/>
          </a:xfrm>
          <a:prstGeom prst="rect">
            <a:avLst/>
          </a:prstGeom>
          <a:noFill/>
        </p:spPr>
        <p:txBody>
          <a:bodyPr wrap="square" rtlCol="0">
            <a:spAutoFit/>
          </a:bodyPr>
          <a:lstStyle/>
          <a:p>
            <a:pPr algn="r"/>
            <a:r>
              <a:rPr lang="de-DE" sz="2000" dirty="0" smtClean="0">
                <a:solidFill>
                  <a:srgbClr val="FFFFFF"/>
                </a:solidFill>
              </a:rPr>
              <a:t>Wie wird verhütet?</a:t>
            </a:r>
            <a:endParaRPr lang="de-DE" sz="2000" dirty="0"/>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4"/>
          <a:stretch>
            <a:fillRect/>
          </a:stretch>
        </p:blipFill>
        <p:spPr>
          <a:xfrm>
            <a:off x="152400" y="6477000"/>
            <a:ext cx="904185" cy="30139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Grafik-15ppt.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09802" y="493622"/>
            <a:ext cx="8154792" cy="5847496"/>
          </a:xfrm>
        </p:spPr>
      </p:pic>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0" y="0"/>
            <a:ext cx="8991600" cy="400110"/>
          </a:xfrm>
          <a:prstGeom prst="rect">
            <a:avLst/>
          </a:prstGeom>
          <a:noFill/>
        </p:spPr>
        <p:txBody>
          <a:bodyPr wrap="square" rtlCol="0">
            <a:spAutoFit/>
          </a:bodyPr>
          <a:lstStyle/>
          <a:p>
            <a:pPr algn="r"/>
            <a:r>
              <a:rPr lang="de-DE" sz="2000" dirty="0" smtClean="0">
                <a:solidFill>
                  <a:srgbClr val="FFFFFF"/>
                </a:solidFill>
              </a:rPr>
              <a:t>Wie wird verhütet?</a:t>
            </a:r>
            <a:endParaRPr lang="de-DE" sz="2000" dirty="0"/>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4"/>
          <a:stretch>
            <a:fillRect/>
          </a:stretch>
        </p:blipFill>
        <p:spPr>
          <a:xfrm>
            <a:off x="152400" y="6477000"/>
            <a:ext cx="904185" cy="30139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Inhaltsplatzhalter 2"/>
          <p:cNvSpPr txBox="1">
            <a:spLocks/>
          </p:cNvSpPr>
          <p:nvPr/>
        </p:nvSpPr>
        <p:spPr>
          <a:xfrm>
            <a:off x="457200" y="2590800"/>
            <a:ext cx="8229600" cy="3535363"/>
          </a:xfrm>
          <a:prstGeom prst="rect">
            <a:avLst/>
          </a:prstGeom>
        </p:spPr>
        <p:txBody>
          <a:bodyPr vert="horz" lIns="91440" tIns="45720" rIns="91440" bIns="45720" rtlCol="0">
            <a:normAutofit/>
          </a:bodyPr>
          <a:lstStyle/>
          <a:p>
            <a:pPr marL="342900" lvl="0" indent="-342900">
              <a:spcBef>
                <a:spcPct val="20000"/>
              </a:spcBef>
              <a:buClr>
                <a:srgbClr val="FF6600"/>
              </a:buClr>
              <a:buFont typeface="Arial"/>
              <a:buChar char="•"/>
            </a:pPr>
            <a:r>
              <a:rPr kumimoji="0" lang="de-DE" sz="2800" b="0" i="0" u="none" strike="noStrike" kern="1200" cap="none" spc="0" normalizeH="0" baseline="0" noProof="0" dirty="0" smtClean="0">
                <a:ln>
                  <a:noFill/>
                </a:ln>
                <a:solidFill>
                  <a:schemeClr val="tx2">
                    <a:lumMod val="60000"/>
                    <a:lumOff val="40000"/>
                  </a:schemeClr>
                </a:solidFill>
                <a:effectLst/>
                <a:uLnTx/>
                <a:uFillTx/>
                <a:latin typeface="+mn-lt"/>
                <a:ea typeface="+mn-ea"/>
                <a:cs typeface="+mn-cs"/>
              </a:rPr>
              <a:t>Frage: </a:t>
            </a:r>
            <a:r>
              <a:rPr lang="de-DE" sz="2800" dirty="0" err="1" smtClean="0"/>
              <a:t>﻿﻿﻿﻿„Warum</a:t>
            </a:r>
            <a:r>
              <a:rPr lang="de-DE" sz="2800" dirty="0" smtClean="0"/>
              <a:t> haben Sie oder Ihr Partner/Ihre Partnerin in den letzten</a:t>
            </a:r>
            <a:r>
              <a:rPr lang="de-DE" sz="2800" dirty="0" smtClean="0"/>
              <a:t> 12 </a:t>
            </a:r>
            <a:r>
              <a:rPr lang="de-DE" sz="2800" dirty="0" smtClean="0"/>
              <a:t>Monaten keine Verhütungsmethode angewandt?“</a:t>
            </a:r>
            <a:endParaRPr kumimoji="0" lang="de-DE"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0" y="0"/>
            <a:ext cx="8991600" cy="400110"/>
          </a:xfrm>
          <a:prstGeom prst="rect">
            <a:avLst/>
          </a:prstGeom>
          <a:noFill/>
        </p:spPr>
        <p:txBody>
          <a:bodyPr wrap="square" rtlCol="0">
            <a:spAutoFit/>
          </a:bodyPr>
          <a:lstStyle/>
          <a:p>
            <a:pPr algn="r"/>
            <a:r>
              <a:rPr lang="de-DE" sz="2000" dirty="0" err="1" smtClean="0">
                <a:solidFill>
                  <a:srgbClr val="FFFFFF"/>
                </a:solidFill>
              </a:rPr>
              <a:t>﻿﻿﻿﻿Wer</a:t>
            </a:r>
            <a:r>
              <a:rPr lang="de-DE" sz="2000" dirty="0" smtClean="0">
                <a:solidFill>
                  <a:srgbClr val="FFFFFF"/>
                </a:solidFill>
              </a:rPr>
              <a:t> verhütet nicht und warum?</a:t>
            </a:r>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2"/>
          <a:stretch>
            <a:fillRect/>
          </a:stretch>
        </p:blipFill>
        <p:spPr>
          <a:xfrm>
            <a:off x="152400" y="6477000"/>
            <a:ext cx="904185" cy="30139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Grafik-16ppt.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56494" y="685800"/>
            <a:ext cx="8301706" cy="5642990"/>
          </a:xfrm>
        </p:spPr>
      </p:pic>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0" y="0"/>
            <a:ext cx="8991600" cy="400110"/>
          </a:xfrm>
          <a:prstGeom prst="rect">
            <a:avLst/>
          </a:prstGeom>
          <a:noFill/>
        </p:spPr>
        <p:txBody>
          <a:bodyPr wrap="square" rtlCol="0">
            <a:spAutoFit/>
          </a:bodyPr>
          <a:lstStyle/>
          <a:p>
            <a:pPr algn="r"/>
            <a:r>
              <a:rPr lang="de-DE" sz="2000" dirty="0" err="1" smtClean="0">
                <a:solidFill>
                  <a:srgbClr val="FFFFFF"/>
                </a:solidFill>
              </a:rPr>
              <a:t>﻿Wer</a:t>
            </a:r>
            <a:r>
              <a:rPr lang="de-DE" sz="2000" dirty="0" smtClean="0">
                <a:solidFill>
                  <a:srgbClr val="FFFFFF"/>
                </a:solidFill>
              </a:rPr>
              <a:t> verhütet nicht und warum?</a:t>
            </a:r>
            <a:endParaRPr lang="de-DE" dirty="0"/>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4"/>
          <a:stretch>
            <a:fillRect/>
          </a:stretch>
        </p:blipFill>
        <p:spPr>
          <a:xfrm>
            <a:off x="152400" y="6477000"/>
            <a:ext cx="904185" cy="30139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Grafik-17ab-ppt.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28600" y="762000"/>
            <a:ext cx="8676359" cy="4766412"/>
          </a:xfrm>
        </p:spPr>
      </p:pic>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0" y="0"/>
            <a:ext cx="8991600" cy="400110"/>
          </a:xfrm>
          <a:prstGeom prst="rect">
            <a:avLst/>
          </a:prstGeom>
          <a:noFill/>
        </p:spPr>
        <p:txBody>
          <a:bodyPr wrap="square" rtlCol="0">
            <a:spAutoFit/>
          </a:bodyPr>
          <a:lstStyle/>
          <a:p>
            <a:pPr algn="r"/>
            <a:r>
              <a:rPr lang="de-DE" sz="2000" dirty="0" smtClean="0">
                <a:solidFill>
                  <a:srgbClr val="FFFFFF"/>
                </a:solidFill>
              </a:rPr>
              <a:t>Wer verhütet nicht und warum?</a:t>
            </a:r>
            <a:endParaRPr lang="de-DE" sz="2000" dirty="0"/>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4"/>
          <a:stretch>
            <a:fillRect/>
          </a:stretch>
        </p:blipFill>
        <p:spPr>
          <a:xfrm>
            <a:off x="152400" y="6477000"/>
            <a:ext cx="904185" cy="30139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Grafik-18ppt.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1143000"/>
            <a:ext cx="9153769" cy="4098703"/>
          </a:xfrm>
        </p:spPr>
      </p:pic>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0" y="0"/>
            <a:ext cx="8991600" cy="400110"/>
          </a:xfrm>
          <a:prstGeom prst="rect">
            <a:avLst/>
          </a:prstGeom>
          <a:noFill/>
        </p:spPr>
        <p:txBody>
          <a:bodyPr wrap="square" rtlCol="0">
            <a:spAutoFit/>
          </a:bodyPr>
          <a:lstStyle/>
          <a:p>
            <a:pPr algn="r"/>
            <a:r>
              <a:rPr lang="de-DE" sz="2000" dirty="0" err="1" smtClean="0">
                <a:solidFill>
                  <a:srgbClr val="FFFFFF"/>
                </a:solidFill>
              </a:rPr>
              <a:t>﻿Wer</a:t>
            </a:r>
            <a:r>
              <a:rPr lang="de-DE" sz="2000" dirty="0" smtClean="0">
                <a:solidFill>
                  <a:srgbClr val="FFFFFF"/>
                </a:solidFill>
              </a:rPr>
              <a:t> ist zuständig für die Verhütung? </a:t>
            </a:r>
            <a:endParaRPr lang="de-DE" dirty="0"/>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4"/>
          <a:stretch>
            <a:fillRect/>
          </a:stretch>
        </p:blipFill>
        <p:spPr>
          <a:xfrm>
            <a:off x="152400" y="6477000"/>
            <a:ext cx="904185" cy="30139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Inhaltsplatzhalter 2"/>
          <p:cNvSpPr txBox="1">
            <a:spLocks/>
          </p:cNvSpPr>
          <p:nvPr/>
        </p:nvSpPr>
        <p:spPr>
          <a:xfrm>
            <a:off x="457200" y="2057400"/>
            <a:ext cx="8229600" cy="4068763"/>
          </a:xfrm>
          <a:prstGeom prst="rect">
            <a:avLst/>
          </a:prstGeom>
        </p:spPr>
        <p:txBody>
          <a:bodyPr vert="horz" lIns="91440" tIns="45720" rIns="91440" bIns="45720" rtlCol="0">
            <a:normAutofit/>
          </a:bodyPr>
          <a:lstStyle/>
          <a:p>
            <a:pPr marL="342900" lvl="0" indent="-342900">
              <a:spcBef>
                <a:spcPct val="20000"/>
              </a:spcBef>
              <a:buClr>
                <a:srgbClr val="FF6600"/>
              </a:buClr>
            </a:pPr>
            <a:r>
              <a:rPr lang="de-DE" sz="2800" dirty="0" smtClean="0">
                <a:solidFill>
                  <a:srgbClr val="FF6600"/>
                </a:solidFill>
              </a:rPr>
              <a:t>﻿	</a:t>
            </a:r>
            <a:r>
              <a:rPr lang="de-DE" sz="2800" dirty="0" smtClean="0"/>
              <a:t>Langzyklus</a:t>
            </a:r>
            <a:r>
              <a:rPr lang="de-DE" sz="2800" dirty="0" smtClean="0"/>
              <a:t>: </a:t>
            </a:r>
            <a:r>
              <a:rPr lang="de-DE" sz="2800" dirty="0" smtClean="0"/>
              <a:t>Wissen</a:t>
            </a:r>
          </a:p>
          <a:p>
            <a:pPr marL="342900" lvl="0" indent="-342900">
              <a:spcBef>
                <a:spcPct val="20000"/>
              </a:spcBef>
              <a:buClr>
                <a:srgbClr val="FF6600"/>
              </a:buClr>
              <a:buFont typeface="Arial"/>
              <a:buChar char="•"/>
            </a:pPr>
            <a:r>
              <a:rPr lang="de-DE" sz="2800" dirty="0" smtClean="0">
                <a:solidFill>
                  <a:schemeClr val="tx2">
                    <a:lumMod val="60000"/>
                    <a:lumOff val="40000"/>
                  </a:schemeClr>
                </a:solidFill>
              </a:rPr>
              <a:t>Frage</a:t>
            </a:r>
            <a:r>
              <a:rPr kumimoji="0" lang="de-DE" sz="2800" b="0" i="0" u="none" strike="noStrike" kern="1200" cap="none" spc="0" normalizeH="0" baseline="0" noProof="0" dirty="0" smtClean="0">
                <a:ln>
                  <a:noFill/>
                </a:ln>
                <a:solidFill>
                  <a:schemeClr val="tx2">
                    <a:lumMod val="60000"/>
                    <a:lumOff val="40000"/>
                  </a:schemeClr>
                </a:solidFill>
                <a:effectLst/>
                <a:uLnTx/>
                <a:uFillTx/>
                <a:latin typeface="+mn-lt"/>
                <a:ea typeface="+mn-ea"/>
                <a:cs typeface="+mn-cs"/>
              </a:rPr>
              <a:t>: </a:t>
            </a:r>
            <a:r>
              <a:rPr lang="de-DE" sz="2800" dirty="0" err="1" smtClean="0"/>
              <a:t>﻿﻿﻿﻿﻿„Ist</a:t>
            </a:r>
            <a:r>
              <a:rPr lang="de-DE" sz="2800" dirty="0" smtClean="0"/>
              <a:t> Ihnen bekannt, dass Pille/Ring/Pflaster kontinuierlich ohne </a:t>
            </a:r>
            <a:r>
              <a:rPr lang="de-DE" sz="2800" dirty="0" smtClean="0"/>
              <a:t>monatliche </a:t>
            </a:r>
            <a:r>
              <a:rPr lang="de-DE" sz="2800" dirty="0" smtClean="0"/>
              <a:t>Unterbrechung eingenommen bzw. angewendet werden kann, und damit die Regelblutung entfällt?“</a:t>
            </a:r>
          </a:p>
          <a:p>
            <a:pPr marL="342900" lvl="0" indent="-342900">
              <a:spcBef>
                <a:spcPct val="20000"/>
              </a:spcBef>
              <a:buClr>
                <a:srgbClr val="FF6600"/>
              </a:buClr>
              <a:buFont typeface="Arial"/>
              <a:buChar char="•"/>
            </a:pPr>
            <a:endParaRPr kumimoji="0" lang="de-DE"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152400" y="0"/>
            <a:ext cx="8991600" cy="400110"/>
          </a:xfrm>
          <a:prstGeom prst="rect">
            <a:avLst/>
          </a:prstGeom>
          <a:noFill/>
        </p:spPr>
        <p:txBody>
          <a:bodyPr wrap="square" rtlCol="0">
            <a:spAutoFit/>
          </a:bodyPr>
          <a:lstStyle/>
          <a:p>
            <a:pPr algn="r"/>
            <a:r>
              <a:rPr lang="de-DE" sz="2000" dirty="0" err="1" smtClean="0">
                <a:solidFill>
                  <a:srgbClr val="FFFFFF"/>
                </a:solidFill>
              </a:rPr>
              <a:t>﻿Langzyklus</a:t>
            </a:r>
            <a:r>
              <a:rPr lang="de-DE" sz="2000" dirty="0" smtClean="0">
                <a:solidFill>
                  <a:srgbClr val="FFFFFF"/>
                </a:solidFill>
              </a:rPr>
              <a:t>: Wissen und Anwendung</a:t>
            </a:r>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2"/>
          <a:stretch>
            <a:fillRect/>
          </a:stretch>
        </p:blipFill>
        <p:spPr>
          <a:xfrm>
            <a:off x="152400" y="6477000"/>
            <a:ext cx="904185" cy="30139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Grafik-19ppt.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81390" y="754308"/>
            <a:ext cx="8141016" cy="5391258"/>
          </a:xfrm>
        </p:spPr>
      </p:pic>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0" y="0"/>
            <a:ext cx="8991600" cy="400110"/>
          </a:xfrm>
          <a:prstGeom prst="rect">
            <a:avLst/>
          </a:prstGeom>
          <a:noFill/>
        </p:spPr>
        <p:txBody>
          <a:bodyPr wrap="square" rtlCol="0">
            <a:spAutoFit/>
          </a:bodyPr>
          <a:lstStyle/>
          <a:p>
            <a:pPr algn="r"/>
            <a:r>
              <a:rPr lang="de-DE" sz="2000" dirty="0" err="1" smtClean="0">
                <a:solidFill>
                  <a:srgbClr val="FFFFFF"/>
                </a:solidFill>
              </a:rPr>
              <a:t>﻿Langzyklus</a:t>
            </a:r>
            <a:r>
              <a:rPr lang="de-DE" sz="2000" dirty="0" smtClean="0">
                <a:solidFill>
                  <a:srgbClr val="FFFFFF"/>
                </a:solidFill>
              </a:rPr>
              <a:t>: Wissen und Anwendung</a:t>
            </a:r>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4"/>
          <a:stretch>
            <a:fillRect/>
          </a:stretch>
        </p:blipFill>
        <p:spPr>
          <a:xfrm>
            <a:off x="152400" y="6477000"/>
            <a:ext cx="904185" cy="30139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Inhaltsplatzhalter 2"/>
          <p:cNvSpPr txBox="1">
            <a:spLocks/>
          </p:cNvSpPr>
          <p:nvPr/>
        </p:nvSpPr>
        <p:spPr>
          <a:xfrm>
            <a:off x="457200" y="2057400"/>
            <a:ext cx="8229600" cy="4068763"/>
          </a:xfrm>
          <a:prstGeom prst="rect">
            <a:avLst/>
          </a:prstGeom>
        </p:spPr>
        <p:txBody>
          <a:bodyPr vert="horz" lIns="91440" tIns="45720" rIns="91440" bIns="45720" rtlCol="0">
            <a:normAutofit/>
          </a:bodyPr>
          <a:lstStyle/>
          <a:p>
            <a:pPr marL="342900" lvl="0" indent="-342900">
              <a:spcBef>
                <a:spcPct val="20000"/>
              </a:spcBef>
              <a:buClr>
                <a:srgbClr val="FF6600"/>
              </a:buClr>
            </a:pPr>
            <a:r>
              <a:rPr lang="de-DE" sz="2800" dirty="0" smtClean="0">
                <a:solidFill>
                  <a:srgbClr val="FF6600"/>
                </a:solidFill>
              </a:rPr>
              <a:t>﻿	</a:t>
            </a:r>
            <a:r>
              <a:rPr lang="de-DE" sz="2800" dirty="0" smtClean="0"/>
              <a:t>Langzyklus</a:t>
            </a:r>
            <a:r>
              <a:rPr lang="de-DE" sz="2800" dirty="0" smtClean="0"/>
              <a:t>:</a:t>
            </a:r>
            <a:r>
              <a:rPr lang="de-DE" sz="2800" dirty="0" smtClean="0"/>
              <a:t> Anwendung</a:t>
            </a:r>
          </a:p>
          <a:p>
            <a:pPr marL="342900" lvl="0" indent="-342900">
              <a:spcBef>
                <a:spcPct val="20000"/>
              </a:spcBef>
              <a:buClr>
                <a:srgbClr val="FF6600"/>
              </a:buClr>
              <a:buFont typeface="Arial"/>
              <a:buChar char="•"/>
            </a:pPr>
            <a:r>
              <a:rPr lang="de-DE" sz="2800" dirty="0" smtClean="0">
                <a:solidFill>
                  <a:schemeClr val="tx2">
                    <a:lumMod val="60000"/>
                    <a:lumOff val="40000"/>
                  </a:schemeClr>
                </a:solidFill>
              </a:rPr>
              <a:t>Frage</a:t>
            </a:r>
            <a:r>
              <a:rPr kumimoji="0" lang="de-DE" sz="2800" b="0" i="0" u="none" strike="noStrike" kern="1200" cap="none" spc="0" normalizeH="0" baseline="0" noProof="0" dirty="0" smtClean="0">
                <a:ln>
                  <a:noFill/>
                </a:ln>
                <a:solidFill>
                  <a:schemeClr val="tx2">
                    <a:lumMod val="60000"/>
                    <a:lumOff val="40000"/>
                  </a:schemeClr>
                </a:solidFill>
                <a:effectLst/>
                <a:uLnTx/>
                <a:uFillTx/>
                <a:latin typeface="+mn-lt"/>
                <a:ea typeface="+mn-ea"/>
                <a:cs typeface="+mn-cs"/>
              </a:rPr>
              <a:t>: </a:t>
            </a:r>
            <a:r>
              <a:rPr lang="de-DE" sz="2800" dirty="0" err="1" smtClean="0"/>
              <a:t>﻿﻿﻿﻿﻿﻿„Wenden</a:t>
            </a:r>
            <a:r>
              <a:rPr lang="de-DE" sz="2800" dirty="0" smtClean="0"/>
              <a:t> Sie die Methode so an, dass Sie jeden Monat eine Blutung haben oder im Langzyklus, so dass Sie selbst bestimmen wann und wie oft die Blutung kommt?“</a:t>
            </a:r>
          </a:p>
          <a:p>
            <a:pPr marL="342900" lvl="0" indent="-342900">
              <a:spcBef>
                <a:spcPct val="20000"/>
              </a:spcBef>
              <a:buClr>
                <a:srgbClr val="FF6600"/>
              </a:buClr>
              <a:buFont typeface="Arial"/>
              <a:buChar char="•"/>
            </a:pPr>
            <a:endParaRPr kumimoji="0" lang="de-DE"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152400" y="0"/>
            <a:ext cx="8991600" cy="400110"/>
          </a:xfrm>
          <a:prstGeom prst="rect">
            <a:avLst/>
          </a:prstGeom>
          <a:noFill/>
        </p:spPr>
        <p:txBody>
          <a:bodyPr wrap="square" rtlCol="0">
            <a:spAutoFit/>
          </a:bodyPr>
          <a:lstStyle/>
          <a:p>
            <a:pPr algn="r"/>
            <a:r>
              <a:rPr lang="de-DE" sz="2000" dirty="0" err="1" smtClean="0">
                <a:solidFill>
                  <a:srgbClr val="FFFFFF"/>
                </a:solidFill>
              </a:rPr>
              <a:t>﻿Langzyklus</a:t>
            </a:r>
            <a:r>
              <a:rPr lang="de-DE" sz="2000" dirty="0" smtClean="0">
                <a:solidFill>
                  <a:srgbClr val="FFFFFF"/>
                </a:solidFill>
              </a:rPr>
              <a:t>: Wissen und Anwendung</a:t>
            </a:r>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2"/>
          <a:stretch>
            <a:fillRect/>
          </a:stretch>
        </p:blipFill>
        <p:spPr>
          <a:xfrm>
            <a:off x="152400" y="6477000"/>
            <a:ext cx="904185" cy="30139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Grafik-20ppt.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838200" y="685800"/>
            <a:ext cx="7620000" cy="5628640"/>
          </a:xfrm>
        </p:spPr>
      </p:pic>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0" y="0"/>
            <a:ext cx="8991600" cy="400110"/>
          </a:xfrm>
          <a:prstGeom prst="rect">
            <a:avLst/>
          </a:prstGeom>
          <a:noFill/>
        </p:spPr>
        <p:txBody>
          <a:bodyPr wrap="square" rtlCol="0">
            <a:spAutoFit/>
          </a:bodyPr>
          <a:lstStyle/>
          <a:p>
            <a:pPr algn="r"/>
            <a:r>
              <a:rPr lang="de-DE" sz="2000" dirty="0" err="1" smtClean="0">
                <a:solidFill>
                  <a:srgbClr val="FFFFFF"/>
                </a:solidFill>
              </a:rPr>
              <a:t>﻿Langzyklus</a:t>
            </a:r>
            <a:r>
              <a:rPr lang="de-DE" sz="2000" dirty="0" smtClean="0">
                <a:solidFill>
                  <a:srgbClr val="FFFFFF"/>
                </a:solidFill>
              </a:rPr>
              <a:t>: Wissen und Anwendung</a:t>
            </a:r>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4"/>
          <a:stretch>
            <a:fillRect/>
          </a:stretch>
        </p:blipFill>
        <p:spPr>
          <a:xfrm>
            <a:off x="152400" y="6477000"/>
            <a:ext cx="904185" cy="30139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lumMod val="75000"/>
            <a:alpha val="0"/>
          </a:schemeClr>
        </a:solidFill>
        <a:effectLst/>
      </p:bgPr>
    </p:bg>
    <p:spTree>
      <p:nvGrpSpPr>
        <p:cNvPr id="1" name=""/>
        <p:cNvGrpSpPr/>
        <p:nvPr/>
      </p:nvGrpSpPr>
      <p:grpSpPr>
        <a:xfrm>
          <a:off x="0" y="0"/>
          <a:ext cx="0" cy="0"/>
          <a:chOff x="0" y="0"/>
          <a:chExt cx="0" cy="0"/>
        </a:xfrm>
      </p:grpSpPr>
      <p:pic>
        <p:nvPicPr>
          <p:cNvPr id="4" name="Inhaltsplatzhalter 3" descr="Grafik-1ppt.pdf"/>
          <p:cNvPicPr>
            <a:picLocks noGrp="1" noChangeAspect="1"/>
          </p:cNvPicPr>
          <p:nvPr>
            <p:ph idx="4294967295"/>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078502" y="426588"/>
            <a:ext cx="7467515" cy="6439772"/>
          </a:xfrm>
        </p:spPr>
      </p:pic>
      <p:sp>
        <p:nvSpPr>
          <p:cNvPr id="9" name="Rechteck 8"/>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p:cNvSpPr txBox="1"/>
          <p:nvPr/>
        </p:nvSpPr>
        <p:spPr>
          <a:xfrm>
            <a:off x="4495800" y="0"/>
            <a:ext cx="4495800" cy="400110"/>
          </a:xfrm>
          <a:prstGeom prst="rect">
            <a:avLst/>
          </a:prstGeom>
          <a:noFill/>
        </p:spPr>
        <p:txBody>
          <a:bodyPr wrap="square" rtlCol="0">
            <a:spAutoFit/>
          </a:bodyPr>
          <a:lstStyle/>
          <a:p>
            <a:pPr algn="r"/>
            <a:r>
              <a:rPr lang="de-DE" sz="2000" dirty="0" smtClean="0">
                <a:solidFill>
                  <a:srgbClr val="FFFFFF"/>
                </a:solidFill>
              </a:rPr>
              <a:t>Methode / Struktur der Befragten</a:t>
            </a:r>
            <a:endParaRPr lang="en-US" sz="2000" dirty="0" smtClean="0">
              <a:solidFill>
                <a:srgbClr val="FFFFFF"/>
              </a:solidFill>
            </a:endParaRPr>
          </a:p>
          <a:p>
            <a:endParaRPr lang="de-DE" dirty="0"/>
          </a:p>
        </p:txBody>
      </p:sp>
      <p:sp>
        <p:nvSpPr>
          <p:cNvPr id="11" name="Textfeld 10"/>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12" name="Bild 11" descr="gynmed_logo_ohneText.tif"/>
          <p:cNvPicPr>
            <a:picLocks noChangeAspect="1"/>
          </p:cNvPicPr>
          <p:nvPr/>
        </p:nvPicPr>
        <p:blipFill>
          <a:blip r:embed="rId4"/>
          <a:stretch>
            <a:fillRect/>
          </a:stretch>
        </p:blipFill>
        <p:spPr>
          <a:xfrm>
            <a:off x="152400" y="6477000"/>
            <a:ext cx="904185" cy="30139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Grafik-21ppt.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1905000"/>
            <a:ext cx="9124462" cy="3035002"/>
          </a:xfrm>
        </p:spPr>
      </p:pic>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0" y="0"/>
            <a:ext cx="8991600" cy="400110"/>
          </a:xfrm>
          <a:prstGeom prst="rect">
            <a:avLst/>
          </a:prstGeom>
          <a:noFill/>
        </p:spPr>
        <p:txBody>
          <a:bodyPr wrap="square" rtlCol="0">
            <a:spAutoFit/>
          </a:bodyPr>
          <a:lstStyle/>
          <a:p>
            <a:pPr algn="r"/>
            <a:r>
              <a:rPr lang="de-DE" sz="2000" dirty="0" err="1" smtClean="0">
                <a:solidFill>
                  <a:srgbClr val="FFFFFF"/>
                </a:solidFill>
              </a:rPr>
              <a:t>﻿Langzyklus</a:t>
            </a:r>
            <a:r>
              <a:rPr lang="de-DE" sz="2000" dirty="0" smtClean="0">
                <a:solidFill>
                  <a:srgbClr val="FFFFFF"/>
                </a:solidFill>
              </a:rPr>
              <a:t>: Wissen und Anwendung</a:t>
            </a:r>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4"/>
          <a:stretch>
            <a:fillRect/>
          </a:stretch>
        </p:blipFill>
        <p:spPr>
          <a:xfrm>
            <a:off x="152400" y="6477000"/>
            <a:ext cx="904185" cy="30139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Inhaltsplatzhalter 2"/>
          <p:cNvSpPr txBox="1">
            <a:spLocks/>
          </p:cNvSpPr>
          <p:nvPr/>
        </p:nvSpPr>
        <p:spPr>
          <a:xfrm>
            <a:off x="457200" y="2286000"/>
            <a:ext cx="8229600" cy="3840163"/>
          </a:xfrm>
          <a:prstGeom prst="rect">
            <a:avLst/>
          </a:prstGeom>
        </p:spPr>
        <p:txBody>
          <a:bodyPr vert="horz" lIns="91440" tIns="45720" rIns="91440" bIns="45720" rtlCol="0" anchor="t">
            <a:normAutofit/>
          </a:bodyPr>
          <a:lstStyle/>
          <a:p>
            <a:pPr marL="342900" indent="-342900">
              <a:spcBef>
                <a:spcPct val="20000"/>
              </a:spcBef>
              <a:buClr>
                <a:srgbClr val="FF6600"/>
              </a:buClr>
            </a:pPr>
            <a:r>
              <a:rPr lang="de-DE" sz="2800" dirty="0" smtClean="0">
                <a:solidFill>
                  <a:srgbClr val="FF6600"/>
                </a:solidFill>
              </a:rPr>
              <a:t>﻿</a:t>
            </a:r>
            <a:r>
              <a:rPr lang="de-DE" sz="2800" dirty="0" smtClean="0"/>
              <a:t>﻿	Wichtigkeit </a:t>
            </a:r>
            <a:r>
              <a:rPr lang="de-DE" sz="2800" dirty="0" smtClean="0"/>
              <a:t>der Anwendung </a:t>
            </a:r>
            <a:r>
              <a:rPr lang="de-DE" sz="2800" dirty="0" smtClean="0"/>
              <a:t>hormonfreier Methoden</a:t>
            </a:r>
          </a:p>
          <a:p>
            <a:pPr marL="342900" lvl="0" indent="-342900">
              <a:spcBef>
                <a:spcPct val="20000"/>
              </a:spcBef>
              <a:buClr>
                <a:srgbClr val="FF6600"/>
              </a:buClr>
              <a:buFont typeface="Arial"/>
              <a:buChar char="•"/>
            </a:pPr>
            <a:r>
              <a:rPr lang="de-DE" sz="2800" dirty="0" smtClean="0">
                <a:solidFill>
                  <a:schemeClr val="tx2">
                    <a:lumMod val="60000"/>
                    <a:lumOff val="40000"/>
                  </a:schemeClr>
                </a:solidFill>
              </a:rPr>
              <a:t>Frage</a:t>
            </a:r>
            <a:r>
              <a:rPr kumimoji="0" lang="de-DE" sz="2800" b="0" i="0" u="none" strike="noStrike" kern="1200" cap="none" spc="0" normalizeH="0" baseline="0" noProof="0" dirty="0" smtClean="0">
                <a:ln>
                  <a:noFill/>
                </a:ln>
                <a:solidFill>
                  <a:schemeClr val="tx2">
                    <a:lumMod val="60000"/>
                    <a:lumOff val="40000"/>
                  </a:schemeClr>
                </a:solidFill>
                <a:effectLst/>
                <a:uLnTx/>
                <a:uFillTx/>
                <a:latin typeface="+mn-lt"/>
                <a:ea typeface="+mn-ea"/>
                <a:cs typeface="+mn-cs"/>
              </a:rPr>
              <a:t>: </a:t>
            </a:r>
            <a:r>
              <a:rPr lang="de-DE" sz="2800" dirty="0" err="1" smtClean="0"/>
              <a:t>﻿﻿﻿﻿﻿﻿﻿„Wie</a:t>
            </a:r>
            <a:r>
              <a:rPr lang="de-DE" sz="2800" dirty="0" smtClean="0"/>
              <a:t> wichtig ist es für Sie persönlich, dass Sie eine Verhütungsmethode ohne Hormone (</a:t>
            </a:r>
            <a:r>
              <a:rPr lang="de-DE" sz="2800" dirty="0" err="1" smtClean="0"/>
              <a:t>hormon-frei</a:t>
            </a:r>
            <a:r>
              <a:rPr lang="de-DE" sz="2800" dirty="0" smtClean="0"/>
              <a:t>) anwenden?“</a:t>
            </a:r>
          </a:p>
          <a:p>
            <a:pPr marL="342900" lvl="0" indent="-342900">
              <a:spcBef>
                <a:spcPct val="20000"/>
              </a:spcBef>
              <a:buClr>
                <a:srgbClr val="FF6600"/>
              </a:buClr>
              <a:buFont typeface="Arial"/>
              <a:buChar char="•"/>
            </a:pPr>
            <a:endParaRPr kumimoji="0" lang="de-DE"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152400" y="0"/>
            <a:ext cx="8991600" cy="400110"/>
          </a:xfrm>
          <a:prstGeom prst="rect">
            <a:avLst/>
          </a:prstGeom>
          <a:noFill/>
        </p:spPr>
        <p:txBody>
          <a:bodyPr wrap="square" rtlCol="0">
            <a:spAutoFit/>
          </a:bodyPr>
          <a:lstStyle/>
          <a:p>
            <a:pPr algn="r"/>
            <a:r>
              <a:rPr lang="de-DE" sz="2000" dirty="0" err="1" smtClean="0">
                <a:solidFill>
                  <a:srgbClr val="FFFFFF"/>
                </a:solidFill>
              </a:rPr>
              <a:t>﻿Hormone</a:t>
            </a:r>
            <a:r>
              <a:rPr lang="de-DE" sz="2000" dirty="0" smtClean="0">
                <a:solidFill>
                  <a:srgbClr val="FFFFFF"/>
                </a:solidFill>
              </a:rPr>
              <a:t> und Verhütung</a:t>
            </a:r>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2"/>
          <a:stretch>
            <a:fillRect/>
          </a:stretch>
        </p:blipFill>
        <p:spPr>
          <a:xfrm>
            <a:off x="152400" y="6477000"/>
            <a:ext cx="904185" cy="30139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Grafik-22ppt.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80217" y="1551780"/>
            <a:ext cx="8796382" cy="3346450"/>
          </a:xfrm>
        </p:spPr>
      </p:pic>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0" y="0"/>
            <a:ext cx="8991600" cy="400110"/>
          </a:xfrm>
          <a:prstGeom prst="rect">
            <a:avLst/>
          </a:prstGeom>
          <a:noFill/>
        </p:spPr>
        <p:txBody>
          <a:bodyPr wrap="square" rtlCol="0">
            <a:spAutoFit/>
          </a:bodyPr>
          <a:lstStyle/>
          <a:p>
            <a:pPr algn="r"/>
            <a:r>
              <a:rPr lang="de-DE" sz="2000" dirty="0" err="1" smtClean="0">
                <a:solidFill>
                  <a:srgbClr val="FFFFFF"/>
                </a:solidFill>
              </a:rPr>
              <a:t>﻿Hormone</a:t>
            </a:r>
            <a:r>
              <a:rPr lang="de-DE" sz="2000" dirty="0" smtClean="0">
                <a:solidFill>
                  <a:srgbClr val="FFFFFF"/>
                </a:solidFill>
              </a:rPr>
              <a:t> und Verhütung</a:t>
            </a:r>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4"/>
          <a:stretch>
            <a:fillRect/>
          </a:stretch>
        </p:blipFill>
        <p:spPr>
          <a:xfrm>
            <a:off x="152400" y="6477000"/>
            <a:ext cx="904185" cy="30139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Inhaltsplatzhalter 2"/>
          <p:cNvSpPr txBox="1">
            <a:spLocks/>
          </p:cNvSpPr>
          <p:nvPr/>
        </p:nvSpPr>
        <p:spPr>
          <a:xfrm>
            <a:off x="457200" y="2133600"/>
            <a:ext cx="8229600" cy="3992563"/>
          </a:xfrm>
          <a:prstGeom prst="rect">
            <a:avLst/>
          </a:prstGeom>
        </p:spPr>
        <p:txBody>
          <a:bodyPr vert="horz" lIns="91440" tIns="45720" rIns="91440" bIns="45720" rtlCol="0" anchor="t">
            <a:normAutofit/>
          </a:bodyPr>
          <a:lstStyle/>
          <a:p>
            <a:pPr marL="342900" indent="-342900">
              <a:spcBef>
                <a:spcPct val="20000"/>
              </a:spcBef>
              <a:buClr>
                <a:srgbClr val="FF6600"/>
              </a:buClr>
            </a:pPr>
            <a:r>
              <a:rPr lang="de-DE" sz="2800" dirty="0" smtClean="0">
                <a:solidFill>
                  <a:srgbClr val="FF6600"/>
                </a:solidFill>
              </a:rPr>
              <a:t>﻿</a:t>
            </a:r>
            <a:r>
              <a:rPr lang="de-DE" sz="2800" dirty="0" smtClean="0"/>
              <a:t>﻿	</a:t>
            </a:r>
            <a:r>
              <a:rPr lang="de-DE" sz="2800" dirty="0" err="1" smtClean="0"/>
              <a:t>﻿Wichtigkeit</a:t>
            </a:r>
            <a:r>
              <a:rPr lang="de-DE" sz="2800" dirty="0" smtClean="0"/>
              <a:t> hormonfreier Verhütung im persönlichen Umfeld</a:t>
            </a:r>
          </a:p>
          <a:p>
            <a:pPr marL="342900" lvl="0" indent="-342900">
              <a:spcBef>
                <a:spcPct val="20000"/>
              </a:spcBef>
              <a:buClr>
                <a:srgbClr val="FF6600"/>
              </a:buClr>
              <a:buFont typeface="Arial"/>
              <a:buChar char="•"/>
            </a:pPr>
            <a:r>
              <a:rPr lang="de-DE" sz="2800" dirty="0" smtClean="0">
                <a:solidFill>
                  <a:schemeClr val="tx2">
                    <a:lumMod val="60000"/>
                    <a:lumOff val="40000"/>
                  </a:schemeClr>
                </a:solidFill>
              </a:rPr>
              <a:t>Frage</a:t>
            </a:r>
            <a:r>
              <a:rPr kumimoji="0" lang="de-DE" sz="2800" b="0" i="0" u="none" strike="noStrike" kern="1200" cap="none" spc="0" normalizeH="0" baseline="0" noProof="0" dirty="0" smtClean="0">
                <a:ln>
                  <a:noFill/>
                </a:ln>
                <a:solidFill>
                  <a:schemeClr val="tx2">
                    <a:lumMod val="60000"/>
                    <a:lumOff val="40000"/>
                  </a:schemeClr>
                </a:solidFill>
                <a:effectLst/>
                <a:uLnTx/>
                <a:uFillTx/>
                <a:latin typeface="+mn-lt"/>
                <a:ea typeface="+mn-ea"/>
                <a:cs typeface="+mn-cs"/>
              </a:rPr>
              <a:t>: </a:t>
            </a:r>
            <a:r>
              <a:rPr lang="de-DE" sz="2800" dirty="0" err="1" smtClean="0"/>
              <a:t>﻿﻿﻿﻿﻿﻿﻿﻿„Im</a:t>
            </a:r>
            <a:r>
              <a:rPr lang="de-DE" sz="2800" dirty="0" smtClean="0"/>
              <a:t> Vergleich dazu, wie wichtig ist für Ihre </a:t>
            </a:r>
            <a:r>
              <a:rPr lang="de-DE" sz="2800" dirty="0" err="1" smtClean="0"/>
              <a:t>FreundInnen/Bekannten</a:t>
            </a:r>
            <a:r>
              <a:rPr lang="de-DE" sz="2800" dirty="0" smtClean="0"/>
              <a:t> die Anwendung einer Verhütungsmethode ohne Hormone?“</a:t>
            </a:r>
          </a:p>
          <a:p>
            <a:pPr marL="342900" lvl="0" indent="-342900">
              <a:spcBef>
                <a:spcPct val="20000"/>
              </a:spcBef>
              <a:buClr>
                <a:srgbClr val="FF6600"/>
              </a:buClr>
              <a:buFont typeface="Arial"/>
              <a:buChar char="•"/>
            </a:pPr>
            <a:endParaRPr kumimoji="0" lang="de-DE"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152400" y="0"/>
            <a:ext cx="8991600" cy="400110"/>
          </a:xfrm>
          <a:prstGeom prst="rect">
            <a:avLst/>
          </a:prstGeom>
          <a:noFill/>
        </p:spPr>
        <p:txBody>
          <a:bodyPr wrap="square" rtlCol="0">
            <a:spAutoFit/>
          </a:bodyPr>
          <a:lstStyle/>
          <a:p>
            <a:pPr algn="r"/>
            <a:r>
              <a:rPr lang="de-DE" sz="2000" dirty="0" err="1" smtClean="0">
                <a:solidFill>
                  <a:srgbClr val="FFFFFF"/>
                </a:solidFill>
              </a:rPr>
              <a:t>﻿Hormone</a:t>
            </a:r>
            <a:r>
              <a:rPr lang="de-DE" sz="2000" dirty="0" smtClean="0">
                <a:solidFill>
                  <a:srgbClr val="FFFFFF"/>
                </a:solidFill>
              </a:rPr>
              <a:t> und Verhütung</a:t>
            </a:r>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2"/>
          <a:stretch>
            <a:fillRect/>
          </a:stretch>
        </p:blipFill>
        <p:spPr>
          <a:xfrm>
            <a:off x="152400" y="6477000"/>
            <a:ext cx="904185" cy="30139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Grafik-23ppt.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84048" y="1518760"/>
            <a:ext cx="8907552" cy="3465404"/>
          </a:xfrm>
        </p:spPr>
      </p:pic>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0" y="0"/>
            <a:ext cx="8991600" cy="400110"/>
          </a:xfrm>
          <a:prstGeom prst="rect">
            <a:avLst/>
          </a:prstGeom>
          <a:noFill/>
        </p:spPr>
        <p:txBody>
          <a:bodyPr wrap="square" rtlCol="0">
            <a:spAutoFit/>
          </a:bodyPr>
          <a:lstStyle/>
          <a:p>
            <a:pPr algn="r"/>
            <a:r>
              <a:rPr lang="de-DE" sz="2000" dirty="0" err="1" smtClean="0">
                <a:solidFill>
                  <a:srgbClr val="FFFFFF"/>
                </a:solidFill>
              </a:rPr>
              <a:t>﻿Hormone</a:t>
            </a:r>
            <a:r>
              <a:rPr lang="de-DE" sz="2000" dirty="0" smtClean="0">
                <a:solidFill>
                  <a:srgbClr val="FFFFFF"/>
                </a:solidFill>
              </a:rPr>
              <a:t> und Verhütung</a:t>
            </a:r>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4"/>
          <a:stretch>
            <a:fillRect/>
          </a:stretch>
        </p:blipFill>
        <p:spPr>
          <a:xfrm>
            <a:off x="152400" y="6477000"/>
            <a:ext cx="904185" cy="30139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Inhaltsplatzhalter 2"/>
          <p:cNvSpPr txBox="1">
            <a:spLocks/>
          </p:cNvSpPr>
          <p:nvPr/>
        </p:nvSpPr>
        <p:spPr>
          <a:xfrm>
            <a:off x="457200" y="1600200"/>
            <a:ext cx="8229600" cy="4525963"/>
          </a:xfrm>
          <a:prstGeom prst="rect">
            <a:avLst/>
          </a:prstGeom>
        </p:spPr>
        <p:txBody>
          <a:bodyPr vert="horz" lIns="91440" tIns="45720" rIns="91440" bIns="45720" rtlCol="0" anchor="t">
            <a:normAutofit/>
          </a:bodyPr>
          <a:lstStyle/>
          <a:p>
            <a:pPr marL="342900" indent="-342900">
              <a:spcBef>
                <a:spcPct val="20000"/>
              </a:spcBef>
              <a:buClr>
                <a:srgbClr val="FF6600"/>
              </a:buClr>
            </a:pPr>
            <a:r>
              <a:rPr lang="de-DE" sz="3200" dirty="0" smtClean="0">
                <a:solidFill>
                  <a:srgbClr val="FF6600"/>
                </a:solidFill>
              </a:rPr>
              <a:t>﻿</a:t>
            </a:r>
            <a:r>
              <a:rPr lang="de-DE" sz="3200" dirty="0" smtClean="0"/>
              <a:t>﻿</a:t>
            </a:r>
            <a:r>
              <a:rPr lang="de-DE" sz="2800" dirty="0" smtClean="0"/>
              <a:t>	</a:t>
            </a:r>
            <a:r>
              <a:rPr lang="de-DE" sz="2800" dirty="0" err="1" smtClean="0"/>
              <a:t>﻿﻿Vermeidung</a:t>
            </a:r>
            <a:r>
              <a:rPr lang="de-DE" sz="2800" dirty="0" smtClean="0"/>
              <a:t> eines Eingriffs oder Wirksamkeit der Methode –</a:t>
            </a:r>
            <a:r>
              <a:rPr lang="de-DE" sz="2800" dirty="0" smtClean="0"/>
              <a:t> die </a:t>
            </a:r>
            <a:r>
              <a:rPr lang="de-DE" sz="2800" dirty="0" smtClean="0"/>
              <a:t>Qual der Wahl</a:t>
            </a:r>
          </a:p>
          <a:p>
            <a:pPr marL="342900" lvl="0" indent="-342900">
              <a:spcBef>
                <a:spcPct val="20000"/>
              </a:spcBef>
              <a:buClr>
                <a:srgbClr val="FF6600"/>
              </a:buClr>
              <a:buFont typeface="Arial"/>
              <a:buChar char="•"/>
            </a:pPr>
            <a:r>
              <a:rPr lang="de-DE" sz="2800" dirty="0" smtClean="0">
                <a:solidFill>
                  <a:schemeClr val="tx2">
                    <a:lumMod val="60000"/>
                    <a:lumOff val="40000"/>
                  </a:schemeClr>
                </a:solidFill>
              </a:rPr>
              <a:t>Frage</a:t>
            </a:r>
            <a:r>
              <a:rPr kumimoji="0" lang="de-DE" sz="2800" b="0" i="0" u="none" strike="noStrike" kern="1200" cap="none" spc="0" normalizeH="0" baseline="0" noProof="0" dirty="0" smtClean="0">
                <a:ln>
                  <a:noFill/>
                </a:ln>
                <a:solidFill>
                  <a:schemeClr val="tx2">
                    <a:lumMod val="60000"/>
                    <a:lumOff val="40000"/>
                  </a:schemeClr>
                </a:solidFill>
                <a:effectLst/>
                <a:uLnTx/>
                <a:uFillTx/>
                <a:latin typeface="+mn-lt"/>
                <a:ea typeface="+mn-ea"/>
                <a:cs typeface="+mn-cs"/>
              </a:rPr>
              <a:t>: </a:t>
            </a:r>
            <a:r>
              <a:rPr lang="de-DE" sz="2800" dirty="0" err="1" smtClean="0"/>
              <a:t>﻿﻿﻿﻿﻿﻿﻿﻿﻿„Welche</a:t>
            </a:r>
            <a:r>
              <a:rPr lang="de-DE" sz="2800" dirty="0" smtClean="0"/>
              <a:t> der folgenden Aussagen entspricht am ehesten Ihrer Haltung:</a:t>
            </a:r>
          </a:p>
          <a:p>
            <a:pPr marL="342900" lvl="0" indent="-342900">
              <a:spcBef>
                <a:spcPct val="20000"/>
              </a:spcBef>
              <a:buClr>
                <a:srgbClr val="FF6600"/>
              </a:buClr>
              <a:buFont typeface="Arial"/>
              <a:buChar char="•"/>
            </a:pPr>
            <a:r>
              <a:rPr lang="de-DE" sz="2800" dirty="0" smtClean="0"/>
              <a:t>– Ich will in meinen Körper überhaupt </a:t>
            </a:r>
            <a:r>
              <a:rPr lang="de-DE" sz="2800" dirty="0" smtClean="0"/>
              <a:t>nicht ‚</a:t>
            </a:r>
            <a:r>
              <a:rPr lang="de-DE" sz="2800" dirty="0" smtClean="0"/>
              <a:t>eingreifen‘, z.B. mit Hormonen.</a:t>
            </a:r>
          </a:p>
          <a:p>
            <a:pPr marL="342900" lvl="0" indent="-342900">
              <a:spcBef>
                <a:spcPct val="20000"/>
              </a:spcBef>
              <a:buClr>
                <a:srgbClr val="FF6600"/>
              </a:buClr>
              <a:buFont typeface="Arial"/>
              <a:buChar char="•"/>
            </a:pPr>
            <a:r>
              <a:rPr lang="de-DE" sz="2800" dirty="0" smtClean="0"/>
              <a:t>– Die Wirksamkeit eines Verhütungsmittels ist mir sehr wichtig, auch wenn es Hormone enthält.“</a:t>
            </a:r>
          </a:p>
          <a:p>
            <a:pPr marL="342900" lvl="0" indent="-342900">
              <a:spcBef>
                <a:spcPct val="20000"/>
              </a:spcBef>
              <a:buClr>
                <a:srgbClr val="FF6600"/>
              </a:buClr>
              <a:buFont typeface="Arial"/>
              <a:buChar char="•"/>
            </a:pPr>
            <a:endParaRPr lang="de-DE" sz="3200" dirty="0" smtClean="0"/>
          </a:p>
          <a:p>
            <a:pPr marL="342900" lvl="0" indent="-342900">
              <a:spcBef>
                <a:spcPct val="20000"/>
              </a:spcBef>
              <a:buClr>
                <a:srgbClr val="FF6600"/>
              </a:buClr>
              <a:buFont typeface="Arial"/>
              <a:buChar char="•"/>
            </a:pPr>
            <a:endParaRPr kumimoji="0" lang="de-DE"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152400" y="0"/>
            <a:ext cx="8991600" cy="400110"/>
          </a:xfrm>
          <a:prstGeom prst="rect">
            <a:avLst/>
          </a:prstGeom>
          <a:noFill/>
        </p:spPr>
        <p:txBody>
          <a:bodyPr wrap="square" rtlCol="0">
            <a:spAutoFit/>
          </a:bodyPr>
          <a:lstStyle/>
          <a:p>
            <a:pPr algn="r"/>
            <a:r>
              <a:rPr lang="de-DE" sz="2000" dirty="0" err="1" smtClean="0">
                <a:solidFill>
                  <a:srgbClr val="FFFFFF"/>
                </a:solidFill>
              </a:rPr>
              <a:t>﻿Hormone</a:t>
            </a:r>
            <a:r>
              <a:rPr lang="de-DE" sz="2000" dirty="0" smtClean="0">
                <a:solidFill>
                  <a:srgbClr val="FFFFFF"/>
                </a:solidFill>
              </a:rPr>
              <a:t> und Verhütung</a:t>
            </a:r>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2"/>
          <a:stretch>
            <a:fillRect/>
          </a:stretch>
        </p:blipFill>
        <p:spPr>
          <a:xfrm>
            <a:off x="152400" y="6477000"/>
            <a:ext cx="904185" cy="30139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Grafik-24ppt.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57200" y="2133599"/>
            <a:ext cx="8413870" cy="2812371"/>
          </a:xfrm>
        </p:spPr>
      </p:pic>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0" y="0"/>
            <a:ext cx="8991600" cy="400110"/>
          </a:xfrm>
          <a:prstGeom prst="rect">
            <a:avLst/>
          </a:prstGeom>
          <a:noFill/>
        </p:spPr>
        <p:txBody>
          <a:bodyPr wrap="square" rtlCol="0">
            <a:spAutoFit/>
          </a:bodyPr>
          <a:lstStyle/>
          <a:p>
            <a:pPr algn="r"/>
            <a:r>
              <a:rPr lang="de-DE" sz="2000" dirty="0" err="1" smtClean="0">
                <a:solidFill>
                  <a:srgbClr val="FFFFFF"/>
                </a:solidFill>
              </a:rPr>
              <a:t>﻿Hormone</a:t>
            </a:r>
            <a:r>
              <a:rPr lang="de-DE" sz="2000" dirty="0" smtClean="0">
                <a:solidFill>
                  <a:srgbClr val="FFFFFF"/>
                </a:solidFill>
              </a:rPr>
              <a:t> und Verhütung</a:t>
            </a:r>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4"/>
          <a:stretch>
            <a:fillRect/>
          </a:stretch>
        </p:blipFill>
        <p:spPr>
          <a:xfrm>
            <a:off x="152400" y="6477000"/>
            <a:ext cx="904185" cy="30139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Inhaltsplatzhalter 2"/>
          <p:cNvSpPr txBox="1">
            <a:spLocks/>
          </p:cNvSpPr>
          <p:nvPr/>
        </p:nvSpPr>
        <p:spPr>
          <a:xfrm>
            <a:off x="457200" y="2438400"/>
            <a:ext cx="8382000" cy="3124200"/>
          </a:xfrm>
          <a:prstGeom prst="rect">
            <a:avLst/>
          </a:prstGeom>
        </p:spPr>
        <p:txBody>
          <a:bodyPr vert="horz" lIns="91440" tIns="45720" rIns="91440" bIns="45720" rtlCol="0" anchor="t">
            <a:normAutofit/>
          </a:bodyPr>
          <a:lstStyle/>
          <a:p>
            <a:pPr marL="342900" indent="-342900">
              <a:spcBef>
                <a:spcPct val="20000"/>
              </a:spcBef>
              <a:buClr>
                <a:srgbClr val="FF6600"/>
              </a:buClr>
            </a:pPr>
            <a:r>
              <a:rPr lang="de-DE" sz="3200" dirty="0" smtClean="0">
                <a:solidFill>
                  <a:srgbClr val="FF6600"/>
                </a:solidFill>
              </a:rPr>
              <a:t>﻿</a:t>
            </a:r>
            <a:r>
              <a:rPr lang="de-DE" sz="3200" dirty="0" smtClean="0"/>
              <a:t>﻿</a:t>
            </a:r>
            <a:r>
              <a:rPr lang="de-DE" sz="2800" dirty="0" smtClean="0"/>
              <a:t>	</a:t>
            </a:r>
            <a:r>
              <a:rPr lang="de-DE" sz="2800" dirty="0" err="1" smtClean="0"/>
              <a:t>﻿﻿﻿Autonomie</a:t>
            </a:r>
            <a:r>
              <a:rPr lang="de-DE" sz="2800" dirty="0" smtClean="0"/>
              <a:t> von Körperabläufen</a:t>
            </a:r>
          </a:p>
          <a:p>
            <a:pPr marL="342900" lvl="0" indent="-342900">
              <a:spcBef>
                <a:spcPct val="20000"/>
              </a:spcBef>
              <a:buClr>
                <a:srgbClr val="FF6600"/>
              </a:buClr>
              <a:buFont typeface="Arial"/>
              <a:buChar char="•"/>
            </a:pPr>
            <a:r>
              <a:rPr lang="de-DE" sz="2800" dirty="0" smtClean="0">
                <a:solidFill>
                  <a:schemeClr val="tx2">
                    <a:lumMod val="60000"/>
                    <a:lumOff val="40000"/>
                  </a:schemeClr>
                </a:solidFill>
              </a:rPr>
              <a:t>Frage</a:t>
            </a:r>
            <a:r>
              <a:rPr kumimoji="0" lang="de-DE" sz="2800" b="0" i="0" u="none" strike="noStrike" kern="1200" cap="none" spc="0" normalizeH="0" baseline="0" noProof="0" dirty="0" smtClean="0">
                <a:ln>
                  <a:noFill/>
                </a:ln>
                <a:solidFill>
                  <a:schemeClr val="tx2">
                    <a:lumMod val="60000"/>
                    <a:lumOff val="40000"/>
                  </a:schemeClr>
                </a:solidFill>
                <a:effectLst/>
                <a:uLnTx/>
                <a:uFillTx/>
                <a:latin typeface="+mn-lt"/>
                <a:ea typeface="+mn-ea"/>
                <a:cs typeface="+mn-cs"/>
              </a:rPr>
              <a:t>: </a:t>
            </a:r>
            <a:r>
              <a:rPr lang="de-DE" sz="2800" dirty="0" smtClean="0"/>
              <a:t>﻿﻿﻿﻿﻿﻿﻿﻿﻿﻿ „Wie stehen Sie persönlich </a:t>
            </a:r>
            <a:r>
              <a:rPr lang="de-DE" sz="2800" dirty="0" smtClean="0"/>
              <a:t>zu folgender </a:t>
            </a:r>
            <a:r>
              <a:rPr lang="de-DE" sz="2800" dirty="0" smtClean="0"/>
              <a:t>Aussage? Am besten ist, wenn die Vorgänge</a:t>
            </a:r>
            <a:r>
              <a:rPr lang="de-DE" sz="2800" dirty="0" smtClean="0"/>
              <a:t> </a:t>
            </a:r>
            <a:br>
              <a:rPr lang="de-DE" sz="2800" dirty="0" smtClean="0"/>
            </a:br>
            <a:r>
              <a:rPr lang="de-DE" sz="2800" dirty="0" smtClean="0"/>
              <a:t>im </a:t>
            </a:r>
            <a:r>
              <a:rPr lang="de-DE" sz="2800" dirty="0" smtClean="0"/>
              <a:t>Körper ohne Einfluss von außen ablaufen.“</a:t>
            </a:r>
          </a:p>
          <a:p>
            <a:pPr marL="342900" lvl="0" indent="-342900">
              <a:spcBef>
                <a:spcPct val="20000"/>
              </a:spcBef>
              <a:buClr>
                <a:srgbClr val="FF6600"/>
              </a:buClr>
              <a:buFont typeface="Arial"/>
              <a:buChar char="•"/>
            </a:pPr>
            <a:endParaRPr kumimoji="0" lang="de-DE"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152400" y="0"/>
            <a:ext cx="8991600" cy="400110"/>
          </a:xfrm>
          <a:prstGeom prst="rect">
            <a:avLst/>
          </a:prstGeom>
          <a:noFill/>
        </p:spPr>
        <p:txBody>
          <a:bodyPr wrap="square" rtlCol="0">
            <a:spAutoFit/>
          </a:bodyPr>
          <a:lstStyle/>
          <a:p>
            <a:pPr algn="r"/>
            <a:r>
              <a:rPr lang="de-DE" sz="2000" dirty="0" err="1" smtClean="0">
                <a:solidFill>
                  <a:srgbClr val="FFFFFF"/>
                </a:solidFill>
              </a:rPr>
              <a:t>﻿Hormone</a:t>
            </a:r>
            <a:r>
              <a:rPr lang="de-DE" sz="2000" dirty="0" smtClean="0">
                <a:solidFill>
                  <a:srgbClr val="FFFFFF"/>
                </a:solidFill>
              </a:rPr>
              <a:t> und Verhütung</a:t>
            </a:r>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2"/>
          <a:stretch>
            <a:fillRect/>
          </a:stretch>
        </p:blipFill>
        <p:spPr>
          <a:xfrm>
            <a:off x="152400" y="6477000"/>
            <a:ext cx="904185" cy="30139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Grafik-25ppt.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1074" y="430894"/>
            <a:ext cx="9138526" cy="5660862"/>
          </a:xfrm>
        </p:spPr>
      </p:pic>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0" y="0"/>
            <a:ext cx="8991600" cy="400110"/>
          </a:xfrm>
          <a:prstGeom prst="rect">
            <a:avLst/>
          </a:prstGeom>
          <a:noFill/>
        </p:spPr>
        <p:txBody>
          <a:bodyPr wrap="square" rtlCol="0">
            <a:spAutoFit/>
          </a:bodyPr>
          <a:lstStyle/>
          <a:p>
            <a:pPr algn="r"/>
            <a:r>
              <a:rPr lang="de-DE" sz="2000" dirty="0" err="1" smtClean="0">
                <a:solidFill>
                  <a:srgbClr val="FFFFFF"/>
                </a:solidFill>
              </a:rPr>
              <a:t>﻿Hormone</a:t>
            </a:r>
            <a:r>
              <a:rPr lang="de-DE" sz="2000" dirty="0" smtClean="0">
                <a:solidFill>
                  <a:srgbClr val="FFFFFF"/>
                </a:solidFill>
              </a:rPr>
              <a:t> und Verhütung</a:t>
            </a:r>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4"/>
          <a:stretch>
            <a:fillRect/>
          </a:stretch>
        </p:blipFill>
        <p:spPr>
          <a:xfrm>
            <a:off x="152400" y="6477000"/>
            <a:ext cx="904185" cy="30139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Inhaltsplatzhalter 2"/>
          <p:cNvSpPr txBox="1">
            <a:spLocks/>
          </p:cNvSpPr>
          <p:nvPr/>
        </p:nvSpPr>
        <p:spPr>
          <a:xfrm>
            <a:off x="457200" y="2362200"/>
            <a:ext cx="8382000" cy="3505200"/>
          </a:xfrm>
          <a:prstGeom prst="rect">
            <a:avLst/>
          </a:prstGeom>
        </p:spPr>
        <p:txBody>
          <a:bodyPr vert="horz" lIns="91440" tIns="45720" rIns="91440" bIns="45720" rtlCol="0" anchor="t">
            <a:normAutofit/>
          </a:bodyPr>
          <a:lstStyle/>
          <a:p>
            <a:pPr marL="342900" indent="-342900">
              <a:spcBef>
                <a:spcPct val="20000"/>
              </a:spcBef>
              <a:buClr>
                <a:srgbClr val="FF6600"/>
              </a:buClr>
            </a:pPr>
            <a:r>
              <a:rPr lang="de-DE" sz="2800" dirty="0" smtClean="0">
                <a:solidFill>
                  <a:srgbClr val="FF6600"/>
                </a:solidFill>
              </a:rPr>
              <a:t>﻿</a:t>
            </a:r>
            <a:r>
              <a:rPr lang="de-DE" sz="2800" dirty="0" smtClean="0"/>
              <a:t>﻿	</a:t>
            </a:r>
            <a:r>
              <a:rPr lang="de-DE" sz="2800" dirty="0" err="1" smtClean="0"/>
              <a:t>﻿﻿﻿﻿Vermeidung</a:t>
            </a:r>
            <a:r>
              <a:rPr lang="de-DE" sz="2800" dirty="0" smtClean="0"/>
              <a:t> hormoneller Methoden aus Sorge vor Nebenwirkungen</a:t>
            </a:r>
          </a:p>
          <a:p>
            <a:pPr marL="342900" lvl="0" indent="-342900">
              <a:spcBef>
                <a:spcPct val="20000"/>
              </a:spcBef>
              <a:buClr>
                <a:srgbClr val="FF6600"/>
              </a:buClr>
              <a:buFont typeface="Arial"/>
              <a:buChar char="•"/>
            </a:pPr>
            <a:r>
              <a:rPr lang="de-DE" sz="2800" dirty="0" smtClean="0">
                <a:solidFill>
                  <a:schemeClr val="tx2">
                    <a:lumMod val="60000"/>
                    <a:lumOff val="40000"/>
                  </a:schemeClr>
                </a:solidFill>
              </a:rPr>
              <a:t>Frage</a:t>
            </a:r>
            <a:r>
              <a:rPr kumimoji="0" lang="de-DE" sz="2800" b="0" i="0" u="none" strike="noStrike" kern="1200" cap="none" spc="0" normalizeH="0" baseline="0" noProof="0" dirty="0" smtClean="0">
                <a:ln>
                  <a:noFill/>
                </a:ln>
                <a:solidFill>
                  <a:schemeClr val="tx2">
                    <a:lumMod val="60000"/>
                    <a:lumOff val="40000"/>
                  </a:schemeClr>
                </a:solidFill>
                <a:effectLst/>
                <a:uLnTx/>
                <a:uFillTx/>
                <a:latin typeface="+mn-lt"/>
                <a:ea typeface="+mn-ea"/>
                <a:cs typeface="+mn-cs"/>
              </a:rPr>
              <a:t>: </a:t>
            </a:r>
            <a:r>
              <a:rPr lang="de-DE" sz="2800" dirty="0" smtClean="0"/>
              <a:t>„</a:t>
            </a:r>
            <a:r>
              <a:rPr lang="de-DE" sz="2800" dirty="0" smtClean="0"/>
              <a:t>Vermeiden Sie hormonelle </a:t>
            </a:r>
            <a:r>
              <a:rPr lang="de-DE" sz="2800" dirty="0" err="1" smtClean="0"/>
              <a:t>Verhütungs-methoden</a:t>
            </a:r>
            <a:r>
              <a:rPr lang="de-DE" sz="2800" dirty="0" smtClean="0"/>
              <a:t> </a:t>
            </a:r>
            <a:r>
              <a:rPr lang="de-DE" sz="2800" dirty="0" smtClean="0"/>
              <a:t>aus Sorge wegen möglicher </a:t>
            </a:r>
            <a:r>
              <a:rPr lang="de-DE" sz="2800" dirty="0" err="1" smtClean="0"/>
              <a:t>Neben-wirkungen</a:t>
            </a:r>
            <a:r>
              <a:rPr lang="de-DE" sz="2800" dirty="0" smtClean="0"/>
              <a:t>?“</a:t>
            </a:r>
          </a:p>
          <a:p>
            <a:pPr marL="342900" lvl="0" indent="-342900">
              <a:spcBef>
                <a:spcPct val="20000"/>
              </a:spcBef>
              <a:buClr>
                <a:srgbClr val="FF6600"/>
              </a:buClr>
              <a:buFont typeface="Arial"/>
              <a:buChar char="•"/>
            </a:pPr>
            <a:endParaRPr kumimoji="0" lang="de-DE"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152400" y="0"/>
            <a:ext cx="8991600" cy="400110"/>
          </a:xfrm>
          <a:prstGeom prst="rect">
            <a:avLst/>
          </a:prstGeom>
          <a:noFill/>
        </p:spPr>
        <p:txBody>
          <a:bodyPr wrap="square" rtlCol="0">
            <a:spAutoFit/>
          </a:bodyPr>
          <a:lstStyle/>
          <a:p>
            <a:pPr algn="r"/>
            <a:r>
              <a:rPr lang="de-DE" sz="2000" dirty="0" err="1" smtClean="0">
                <a:solidFill>
                  <a:srgbClr val="FFFFFF"/>
                </a:solidFill>
              </a:rPr>
              <a:t>﻿Hormone</a:t>
            </a:r>
            <a:r>
              <a:rPr lang="de-DE" sz="2000" dirty="0" smtClean="0">
                <a:solidFill>
                  <a:srgbClr val="FFFFFF"/>
                </a:solidFill>
              </a:rPr>
              <a:t> und Verhütung</a:t>
            </a:r>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2"/>
          <a:stretch>
            <a:fillRect/>
          </a:stretch>
        </p:blipFill>
        <p:spPr>
          <a:xfrm>
            <a:off x="152400" y="6477000"/>
            <a:ext cx="904185" cy="3013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2438400"/>
            <a:ext cx="8229600" cy="3687763"/>
          </a:xfrm>
        </p:spPr>
        <p:txBody>
          <a:bodyPr>
            <a:normAutofit/>
          </a:bodyPr>
          <a:lstStyle/>
          <a:p>
            <a:pPr>
              <a:buClr>
                <a:srgbClr val="FF6600"/>
              </a:buClr>
            </a:pPr>
            <a:r>
              <a:rPr lang="de-DE" sz="2800" dirty="0" smtClean="0">
                <a:solidFill>
                  <a:schemeClr val="tx2">
                    <a:lumMod val="60000"/>
                    <a:lumOff val="40000"/>
                  </a:schemeClr>
                </a:solidFill>
              </a:rPr>
              <a:t>Frage: </a:t>
            </a:r>
            <a:r>
              <a:rPr lang="de-DE" sz="2800" dirty="0" smtClean="0"/>
              <a:t>„Alles in allem, wie zufrieden sind Sie insgesamt mit Ihrer Sexualität?</a:t>
            </a:r>
            <a:r>
              <a:rPr lang="de-DE" sz="2800" dirty="0" smtClean="0"/>
              <a:t>“</a:t>
            </a:r>
            <a:endParaRPr lang="de-DE" sz="2800" dirty="0"/>
          </a:p>
        </p:txBody>
      </p:sp>
      <p:sp>
        <p:nvSpPr>
          <p:cNvPr id="4" name="Rechteck 3"/>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Textfeld 4"/>
          <p:cNvSpPr txBox="1"/>
          <p:nvPr/>
        </p:nvSpPr>
        <p:spPr>
          <a:xfrm>
            <a:off x="4495800" y="0"/>
            <a:ext cx="4495800" cy="400110"/>
          </a:xfrm>
          <a:prstGeom prst="rect">
            <a:avLst/>
          </a:prstGeom>
          <a:noFill/>
        </p:spPr>
        <p:txBody>
          <a:bodyPr wrap="square" rtlCol="0">
            <a:spAutoFit/>
          </a:bodyPr>
          <a:lstStyle/>
          <a:p>
            <a:pPr algn="r"/>
            <a:r>
              <a:rPr lang="de-DE" sz="2000" dirty="0" err="1" smtClean="0">
                <a:solidFill>
                  <a:srgbClr val="FFFFFF"/>
                </a:solidFill>
              </a:rPr>
              <a:t>﻿Zufriedenheit</a:t>
            </a:r>
            <a:r>
              <a:rPr lang="de-DE" sz="2000" dirty="0" smtClean="0">
                <a:solidFill>
                  <a:srgbClr val="FFFFFF"/>
                </a:solidFill>
              </a:rPr>
              <a:t> mit der Sexualität</a:t>
            </a:r>
            <a:endParaRPr lang="de-DE" dirty="0"/>
          </a:p>
        </p:txBody>
      </p:sp>
      <p:sp>
        <p:nvSpPr>
          <p:cNvPr id="6" name="Textfeld 5"/>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7" name="Bild 6" descr="gynmed_logo_ohneText.tif"/>
          <p:cNvPicPr>
            <a:picLocks noChangeAspect="1"/>
          </p:cNvPicPr>
          <p:nvPr/>
        </p:nvPicPr>
        <p:blipFill>
          <a:blip r:embed="rId2"/>
          <a:stretch>
            <a:fillRect/>
          </a:stretch>
        </p:blipFill>
        <p:spPr>
          <a:xfrm>
            <a:off x="152400" y="6477000"/>
            <a:ext cx="904185" cy="30139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Grafik-26ppt.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74246" y="1219200"/>
            <a:ext cx="9222154" cy="4011342"/>
          </a:xfrm>
        </p:spPr>
      </p:pic>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0" y="0"/>
            <a:ext cx="8991600" cy="400110"/>
          </a:xfrm>
          <a:prstGeom prst="rect">
            <a:avLst/>
          </a:prstGeom>
          <a:noFill/>
        </p:spPr>
        <p:txBody>
          <a:bodyPr wrap="square" rtlCol="0">
            <a:spAutoFit/>
          </a:bodyPr>
          <a:lstStyle/>
          <a:p>
            <a:pPr algn="r"/>
            <a:r>
              <a:rPr lang="de-DE" sz="2000" dirty="0" err="1" smtClean="0">
                <a:solidFill>
                  <a:srgbClr val="FFFFFF"/>
                </a:solidFill>
              </a:rPr>
              <a:t>﻿Hormone</a:t>
            </a:r>
            <a:r>
              <a:rPr lang="de-DE" sz="2000" dirty="0" smtClean="0">
                <a:solidFill>
                  <a:srgbClr val="FFFFFF"/>
                </a:solidFill>
              </a:rPr>
              <a:t> und Verhütung</a:t>
            </a:r>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4"/>
          <a:stretch>
            <a:fillRect/>
          </a:stretch>
        </p:blipFill>
        <p:spPr>
          <a:xfrm>
            <a:off x="152400" y="6477000"/>
            <a:ext cx="904185" cy="30139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Inhaltsplatzhalter 2"/>
          <p:cNvSpPr txBox="1">
            <a:spLocks/>
          </p:cNvSpPr>
          <p:nvPr/>
        </p:nvSpPr>
        <p:spPr>
          <a:xfrm>
            <a:off x="457200" y="2362200"/>
            <a:ext cx="8382000" cy="3763963"/>
          </a:xfrm>
          <a:prstGeom prst="rect">
            <a:avLst/>
          </a:prstGeom>
        </p:spPr>
        <p:txBody>
          <a:bodyPr vert="horz" lIns="91440" tIns="45720" rIns="91440" bIns="45720" rtlCol="0" anchor="t">
            <a:normAutofit/>
          </a:bodyPr>
          <a:lstStyle/>
          <a:p>
            <a:pPr marL="342900" indent="-342900">
              <a:spcBef>
                <a:spcPct val="20000"/>
              </a:spcBef>
              <a:buClr>
                <a:srgbClr val="FF6600"/>
              </a:buClr>
            </a:pPr>
            <a:r>
              <a:rPr lang="de-DE" sz="2800" dirty="0" smtClean="0">
                <a:solidFill>
                  <a:srgbClr val="FF6600"/>
                </a:solidFill>
              </a:rPr>
              <a:t>﻿</a:t>
            </a:r>
            <a:r>
              <a:rPr lang="de-DE" sz="2800" dirty="0" smtClean="0"/>
              <a:t>﻿	</a:t>
            </a:r>
            <a:r>
              <a:rPr lang="de-DE" sz="2800" dirty="0" err="1" smtClean="0"/>
              <a:t>﻿﻿﻿﻿﻿Suche</a:t>
            </a:r>
            <a:r>
              <a:rPr lang="de-DE" sz="2800" dirty="0" smtClean="0"/>
              <a:t> nach Information</a:t>
            </a:r>
          </a:p>
          <a:p>
            <a:pPr marL="342900" lvl="0" indent="-342900">
              <a:spcBef>
                <a:spcPct val="20000"/>
              </a:spcBef>
              <a:buClr>
                <a:srgbClr val="FF6600"/>
              </a:buClr>
              <a:buFont typeface="Arial"/>
              <a:buChar char="•"/>
            </a:pPr>
            <a:r>
              <a:rPr lang="de-DE" sz="2800" dirty="0" smtClean="0">
                <a:solidFill>
                  <a:schemeClr val="tx2">
                    <a:lumMod val="60000"/>
                    <a:lumOff val="40000"/>
                  </a:schemeClr>
                </a:solidFill>
              </a:rPr>
              <a:t>Frage</a:t>
            </a:r>
            <a:r>
              <a:rPr kumimoji="0" lang="de-DE" sz="2800" b="0" i="0" u="none" strike="noStrike" kern="1200" cap="none" spc="0" normalizeH="0" baseline="0" noProof="0" dirty="0" smtClean="0">
                <a:ln>
                  <a:noFill/>
                </a:ln>
                <a:solidFill>
                  <a:schemeClr val="tx2">
                    <a:lumMod val="60000"/>
                    <a:lumOff val="40000"/>
                  </a:schemeClr>
                </a:solidFill>
                <a:effectLst/>
                <a:uLnTx/>
                <a:uFillTx/>
                <a:latin typeface="+mn-lt"/>
                <a:ea typeface="+mn-ea"/>
                <a:cs typeface="+mn-cs"/>
              </a:rPr>
              <a:t>: </a:t>
            </a:r>
            <a:r>
              <a:rPr lang="de-DE" sz="2800" dirty="0" err="1" smtClean="0"/>
              <a:t>﻿„Als</a:t>
            </a:r>
            <a:r>
              <a:rPr lang="de-DE" sz="2800" dirty="0" smtClean="0"/>
              <a:t> Sie sich das letzte Mal für eine </a:t>
            </a:r>
            <a:r>
              <a:rPr lang="de-DE" sz="2800" dirty="0" err="1" smtClean="0"/>
              <a:t>Verhütungs-methode</a:t>
            </a:r>
            <a:r>
              <a:rPr lang="de-DE" sz="2800" dirty="0" smtClean="0"/>
              <a:t> </a:t>
            </a:r>
            <a:r>
              <a:rPr lang="de-DE" sz="2800" dirty="0" smtClean="0"/>
              <a:t>entschieden haben, wie intensiv haben Sie vorher nach Informationen zu den verschiedenen Methoden gesucht?“ </a:t>
            </a:r>
          </a:p>
          <a:p>
            <a:pPr marL="342900" lvl="0" indent="-342900">
              <a:spcBef>
                <a:spcPct val="20000"/>
              </a:spcBef>
              <a:buClr>
                <a:srgbClr val="FF6600"/>
              </a:buClr>
              <a:buFont typeface="Arial"/>
              <a:buChar char="•"/>
            </a:pPr>
            <a:endParaRPr kumimoji="0" lang="de-DE"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152400" y="0"/>
            <a:ext cx="8991600" cy="400110"/>
          </a:xfrm>
          <a:prstGeom prst="rect">
            <a:avLst/>
          </a:prstGeom>
          <a:noFill/>
        </p:spPr>
        <p:txBody>
          <a:bodyPr wrap="square" rtlCol="0">
            <a:spAutoFit/>
          </a:bodyPr>
          <a:lstStyle/>
          <a:p>
            <a:pPr algn="r"/>
            <a:r>
              <a:rPr lang="de-DE" sz="2000" dirty="0" err="1" smtClean="0">
                <a:solidFill>
                  <a:srgbClr val="FFFFFF"/>
                </a:solidFill>
              </a:rPr>
              <a:t>﻿Entscheidungsprozess</a:t>
            </a:r>
            <a:r>
              <a:rPr lang="de-DE" sz="2000" dirty="0" smtClean="0">
                <a:solidFill>
                  <a:srgbClr val="FFFFFF"/>
                </a:solidFill>
              </a:rPr>
              <a:t> für eine</a:t>
            </a:r>
            <a:r>
              <a:rPr lang="de-DE" sz="2000" dirty="0" smtClean="0">
                <a:solidFill>
                  <a:srgbClr val="FFFFFF"/>
                </a:solidFill>
              </a:rPr>
              <a:t> Verhütungsmethode</a:t>
            </a:r>
            <a:endParaRPr lang="de-DE" sz="2000" dirty="0" smtClean="0">
              <a:solidFill>
                <a:srgbClr val="FFFFFF"/>
              </a:solidFill>
            </a:endParaRPr>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2"/>
          <a:stretch>
            <a:fillRect/>
          </a:stretch>
        </p:blipFill>
        <p:spPr>
          <a:xfrm>
            <a:off x="152400" y="6477000"/>
            <a:ext cx="904185" cy="30139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Grafik-27ppt.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76200" y="1219200"/>
            <a:ext cx="9108831" cy="3437661"/>
          </a:xfrm>
        </p:spPr>
      </p:pic>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0" y="0"/>
            <a:ext cx="8991600" cy="400110"/>
          </a:xfrm>
          <a:prstGeom prst="rect">
            <a:avLst/>
          </a:prstGeom>
          <a:noFill/>
        </p:spPr>
        <p:txBody>
          <a:bodyPr wrap="square" rtlCol="0">
            <a:spAutoFit/>
          </a:bodyPr>
          <a:lstStyle/>
          <a:p>
            <a:pPr algn="r"/>
            <a:r>
              <a:rPr lang="de-DE" sz="2000" dirty="0" err="1" smtClean="0">
                <a:solidFill>
                  <a:srgbClr val="FFFFFF"/>
                </a:solidFill>
              </a:rPr>
              <a:t>﻿Entscheidungsprozess</a:t>
            </a:r>
            <a:r>
              <a:rPr lang="de-DE" sz="2000" dirty="0" smtClean="0">
                <a:solidFill>
                  <a:srgbClr val="FFFFFF"/>
                </a:solidFill>
              </a:rPr>
              <a:t> für eine Verhütungsmethode</a:t>
            </a:r>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4"/>
          <a:stretch>
            <a:fillRect/>
          </a:stretch>
        </p:blipFill>
        <p:spPr>
          <a:xfrm>
            <a:off x="152400" y="6477000"/>
            <a:ext cx="904185" cy="30139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Grafik-28ppt.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52400" y="603685"/>
            <a:ext cx="8988445" cy="5416115"/>
          </a:xfrm>
        </p:spPr>
      </p:pic>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0" y="0"/>
            <a:ext cx="8991600" cy="400110"/>
          </a:xfrm>
          <a:prstGeom prst="rect">
            <a:avLst/>
          </a:prstGeom>
          <a:noFill/>
        </p:spPr>
        <p:txBody>
          <a:bodyPr wrap="square" rtlCol="0">
            <a:spAutoFit/>
          </a:bodyPr>
          <a:lstStyle/>
          <a:p>
            <a:pPr algn="r"/>
            <a:r>
              <a:rPr lang="de-DE" sz="2000" dirty="0" err="1" smtClean="0">
                <a:solidFill>
                  <a:srgbClr val="FFFFFF"/>
                </a:solidFill>
              </a:rPr>
              <a:t>﻿Entscheidungsprozess</a:t>
            </a:r>
            <a:r>
              <a:rPr lang="de-DE" sz="2000" dirty="0" smtClean="0">
                <a:solidFill>
                  <a:srgbClr val="FFFFFF"/>
                </a:solidFill>
              </a:rPr>
              <a:t> für eine Verhütungsmethode</a:t>
            </a:r>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4"/>
          <a:stretch>
            <a:fillRect/>
          </a:stretch>
        </p:blipFill>
        <p:spPr>
          <a:xfrm>
            <a:off x="152400" y="6477000"/>
            <a:ext cx="904185" cy="30139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Inhaltsplatzhalter 2"/>
          <p:cNvSpPr txBox="1">
            <a:spLocks/>
          </p:cNvSpPr>
          <p:nvPr/>
        </p:nvSpPr>
        <p:spPr>
          <a:xfrm>
            <a:off x="457200" y="2438400"/>
            <a:ext cx="8382000" cy="3611563"/>
          </a:xfrm>
          <a:prstGeom prst="rect">
            <a:avLst/>
          </a:prstGeom>
        </p:spPr>
        <p:txBody>
          <a:bodyPr vert="horz" lIns="91440" tIns="45720" rIns="91440" bIns="45720" rtlCol="0" anchor="t">
            <a:normAutofit/>
          </a:bodyPr>
          <a:lstStyle/>
          <a:p>
            <a:pPr marL="342900" indent="-342900">
              <a:spcBef>
                <a:spcPct val="20000"/>
              </a:spcBef>
              <a:buClr>
                <a:srgbClr val="FF6600"/>
              </a:buClr>
            </a:pPr>
            <a:r>
              <a:rPr lang="de-DE" sz="2800" dirty="0" smtClean="0">
                <a:solidFill>
                  <a:srgbClr val="FF6600"/>
                </a:solidFill>
              </a:rPr>
              <a:t>﻿</a:t>
            </a:r>
            <a:r>
              <a:rPr lang="de-DE" sz="2800" dirty="0" smtClean="0"/>
              <a:t>﻿	</a:t>
            </a:r>
            <a:r>
              <a:rPr lang="de-DE" sz="2800" dirty="0" err="1" smtClean="0"/>
              <a:t>﻿﻿﻿﻿﻿﻿Schwierigkeit</a:t>
            </a:r>
            <a:r>
              <a:rPr lang="de-DE" sz="2800" dirty="0" smtClean="0"/>
              <a:t> bei der Entscheidung für eine Methode</a:t>
            </a:r>
          </a:p>
          <a:p>
            <a:pPr marL="342900" lvl="0" indent="-342900">
              <a:spcBef>
                <a:spcPct val="20000"/>
              </a:spcBef>
              <a:buClr>
                <a:srgbClr val="FF6600"/>
              </a:buClr>
              <a:buFont typeface="Arial"/>
              <a:buChar char="•"/>
            </a:pPr>
            <a:r>
              <a:rPr lang="de-DE" sz="2800" dirty="0" smtClean="0">
                <a:solidFill>
                  <a:schemeClr val="tx2">
                    <a:lumMod val="60000"/>
                    <a:lumOff val="40000"/>
                  </a:schemeClr>
                </a:solidFill>
              </a:rPr>
              <a:t>Frage</a:t>
            </a:r>
            <a:r>
              <a:rPr kumimoji="0" lang="de-DE" sz="2800" b="0" i="0" u="none" strike="noStrike" kern="1200" cap="none" spc="0" normalizeH="0" baseline="0" noProof="0" dirty="0" smtClean="0">
                <a:ln>
                  <a:noFill/>
                </a:ln>
                <a:solidFill>
                  <a:schemeClr val="tx2">
                    <a:lumMod val="60000"/>
                    <a:lumOff val="40000"/>
                  </a:schemeClr>
                </a:solidFill>
                <a:effectLst/>
                <a:uLnTx/>
                <a:uFillTx/>
                <a:latin typeface="+mn-lt"/>
                <a:ea typeface="+mn-ea"/>
                <a:cs typeface="+mn-cs"/>
              </a:rPr>
              <a:t>: </a:t>
            </a:r>
            <a:r>
              <a:rPr lang="de-DE" sz="2800" dirty="0" err="1" smtClean="0"/>
              <a:t>﻿﻿„Die</a:t>
            </a:r>
            <a:r>
              <a:rPr lang="de-DE" sz="2800" dirty="0" smtClean="0"/>
              <a:t> Entscheidung für eine </a:t>
            </a:r>
            <a:r>
              <a:rPr lang="de-DE" sz="2800" dirty="0" err="1" smtClean="0"/>
              <a:t>Verhütungs-methode</a:t>
            </a:r>
            <a:r>
              <a:rPr lang="de-DE" sz="2800" dirty="0" smtClean="0"/>
              <a:t> </a:t>
            </a:r>
            <a:r>
              <a:rPr lang="de-DE" sz="2800" dirty="0" smtClean="0"/>
              <a:t>ist für mich: einfach – etwas mühsam –</a:t>
            </a:r>
            <a:r>
              <a:rPr lang="de-DE" sz="2800" dirty="0" smtClean="0"/>
              <a:t> </a:t>
            </a:r>
            <a:br>
              <a:rPr lang="de-DE" sz="2800" dirty="0" smtClean="0"/>
            </a:br>
            <a:r>
              <a:rPr lang="de-DE" sz="2800" dirty="0" smtClean="0"/>
              <a:t>sehr </a:t>
            </a:r>
            <a:r>
              <a:rPr lang="de-DE" sz="2800" dirty="0" smtClean="0"/>
              <a:t>schwierig“</a:t>
            </a:r>
          </a:p>
          <a:p>
            <a:pPr marL="342900" lvl="0" indent="-342900">
              <a:spcBef>
                <a:spcPct val="20000"/>
              </a:spcBef>
              <a:buClr>
                <a:srgbClr val="FF6600"/>
              </a:buClr>
              <a:buFont typeface="Arial"/>
              <a:buChar char="•"/>
            </a:pPr>
            <a:endParaRPr kumimoji="0" lang="de-DE"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152400" y="0"/>
            <a:ext cx="8991600" cy="400110"/>
          </a:xfrm>
          <a:prstGeom prst="rect">
            <a:avLst/>
          </a:prstGeom>
          <a:noFill/>
        </p:spPr>
        <p:txBody>
          <a:bodyPr wrap="square" rtlCol="0">
            <a:spAutoFit/>
          </a:bodyPr>
          <a:lstStyle/>
          <a:p>
            <a:pPr algn="r"/>
            <a:r>
              <a:rPr lang="de-DE" sz="2000" dirty="0" err="1" smtClean="0">
                <a:solidFill>
                  <a:srgbClr val="FFFFFF"/>
                </a:solidFill>
              </a:rPr>
              <a:t>﻿Entscheidungsprozess</a:t>
            </a:r>
            <a:r>
              <a:rPr lang="de-DE" sz="2000" dirty="0" smtClean="0">
                <a:solidFill>
                  <a:srgbClr val="FFFFFF"/>
                </a:solidFill>
              </a:rPr>
              <a:t> für eine</a:t>
            </a:r>
            <a:r>
              <a:rPr lang="de-DE" sz="2000" dirty="0" smtClean="0">
                <a:solidFill>
                  <a:srgbClr val="FFFFFF"/>
                </a:solidFill>
              </a:rPr>
              <a:t> Verhütungsmethode</a:t>
            </a:r>
            <a:endParaRPr lang="de-DE" sz="2000" dirty="0" smtClean="0">
              <a:solidFill>
                <a:srgbClr val="FFFFFF"/>
              </a:solidFill>
            </a:endParaRPr>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2"/>
          <a:stretch>
            <a:fillRect/>
          </a:stretch>
        </p:blipFill>
        <p:spPr>
          <a:xfrm>
            <a:off x="152400" y="6477000"/>
            <a:ext cx="904185" cy="30139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Grafik-29ppt.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3296" y="1203074"/>
            <a:ext cx="9130704" cy="3186033"/>
          </a:xfrm>
        </p:spPr>
      </p:pic>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0" y="0"/>
            <a:ext cx="8991600" cy="400110"/>
          </a:xfrm>
          <a:prstGeom prst="rect">
            <a:avLst/>
          </a:prstGeom>
          <a:noFill/>
        </p:spPr>
        <p:txBody>
          <a:bodyPr wrap="square" rtlCol="0">
            <a:spAutoFit/>
          </a:bodyPr>
          <a:lstStyle/>
          <a:p>
            <a:pPr algn="r"/>
            <a:r>
              <a:rPr lang="de-DE" sz="2000" dirty="0" err="1" smtClean="0">
                <a:solidFill>
                  <a:srgbClr val="FFFFFF"/>
                </a:solidFill>
              </a:rPr>
              <a:t>﻿Entscheidungsprozess</a:t>
            </a:r>
            <a:r>
              <a:rPr lang="de-DE" sz="2000" dirty="0" smtClean="0">
                <a:solidFill>
                  <a:srgbClr val="FFFFFF"/>
                </a:solidFill>
              </a:rPr>
              <a:t> für eine Verhütungsmethode</a:t>
            </a:r>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4"/>
          <a:stretch>
            <a:fillRect/>
          </a:stretch>
        </p:blipFill>
        <p:spPr>
          <a:xfrm>
            <a:off x="152400" y="6477000"/>
            <a:ext cx="904185" cy="30139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Grafik-30ppt.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52400" y="849790"/>
            <a:ext cx="8990377" cy="5239553"/>
          </a:xfrm>
        </p:spPr>
      </p:pic>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0" y="0"/>
            <a:ext cx="8991600" cy="400110"/>
          </a:xfrm>
          <a:prstGeom prst="rect">
            <a:avLst/>
          </a:prstGeom>
          <a:noFill/>
        </p:spPr>
        <p:txBody>
          <a:bodyPr wrap="square" rtlCol="0">
            <a:spAutoFit/>
          </a:bodyPr>
          <a:lstStyle/>
          <a:p>
            <a:pPr algn="r"/>
            <a:r>
              <a:rPr lang="de-DE" sz="2000" dirty="0" err="1" smtClean="0">
                <a:solidFill>
                  <a:srgbClr val="FFFFFF"/>
                </a:solidFill>
              </a:rPr>
              <a:t>﻿Entscheidungsprozess</a:t>
            </a:r>
            <a:r>
              <a:rPr lang="de-DE" sz="2000" dirty="0" smtClean="0">
                <a:solidFill>
                  <a:srgbClr val="FFFFFF"/>
                </a:solidFill>
              </a:rPr>
              <a:t> für eine Verhütungsmethode</a:t>
            </a:r>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4"/>
          <a:stretch>
            <a:fillRect/>
          </a:stretch>
        </p:blipFill>
        <p:spPr>
          <a:xfrm>
            <a:off x="152400" y="6477000"/>
            <a:ext cx="904185" cy="301395"/>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Grafik-31ppt.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994921"/>
            <a:ext cx="9157129" cy="3670579"/>
          </a:xfrm>
        </p:spPr>
      </p:pic>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0" y="0"/>
            <a:ext cx="8991600" cy="400110"/>
          </a:xfrm>
          <a:prstGeom prst="rect">
            <a:avLst/>
          </a:prstGeom>
          <a:noFill/>
        </p:spPr>
        <p:txBody>
          <a:bodyPr wrap="square" rtlCol="0">
            <a:spAutoFit/>
          </a:bodyPr>
          <a:lstStyle/>
          <a:p>
            <a:pPr algn="r"/>
            <a:r>
              <a:rPr lang="de-DE" sz="2000" dirty="0" err="1" smtClean="0">
                <a:solidFill>
                  <a:srgbClr val="FFFFFF"/>
                </a:solidFill>
              </a:rPr>
              <a:t>﻿Entscheidungsprozess</a:t>
            </a:r>
            <a:r>
              <a:rPr lang="de-DE" sz="2000" dirty="0" smtClean="0">
                <a:solidFill>
                  <a:srgbClr val="FFFFFF"/>
                </a:solidFill>
              </a:rPr>
              <a:t> für eine Verhütungsmethode</a:t>
            </a:r>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4"/>
          <a:stretch>
            <a:fillRect/>
          </a:stretch>
        </p:blipFill>
        <p:spPr>
          <a:xfrm>
            <a:off x="152400" y="6477000"/>
            <a:ext cx="904185" cy="301395"/>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Grafik-32ppt.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762000" y="457200"/>
            <a:ext cx="7543495" cy="5963108"/>
          </a:xfrm>
        </p:spPr>
      </p:pic>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0" y="0"/>
            <a:ext cx="8991600" cy="400110"/>
          </a:xfrm>
          <a:prstGeom prst="rect">
            <a:avLst/>
          </a:prstGeom>
          <a:noFill/>
        </p:spPr>
        <p:txBody>
          <a:bodyPr wrap="square" rtlCol="0">
            <a:spAutoFit/>
          </a:bodyPr>
          <a:lstStyle/>
          <a:p>
            <a:pPr algn="r"/>
            <a:r>
              <a:rPr lang="de-DE" sz="2000" dirty="0" err="1" smtClean="0">
                <a:solidFill>
                  <a:srgbClr val="FFFFFF"/>
                </a:solidFill>
              </a:rPr>
              <a:t>﻿Entscheidungsprozess</a:t>
            </a:r>
            <a:r>
              <a:rPr lang="de-DE" sz="2000" dirty="0" smtClean="0">
                <a:solidFill>
                  <a:srgbClr val="FFFFFF"/>
                </a:solidFill>
              </a:rPr>
              <a:t> für eine Verhütungsmethode</a:t>
            </a:r>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4"/>
          <a:stretch>
            <a:fillRect/>
          </a:stretch>
        </p:blipFill>
        <p:spPr>
          <a:xfrm>
            <a:off x="152400" y="6477000"/>
            <a:ext cx="904185" cy="301395"/>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Inhaltsplatzhalter 2"/>
          <p:cNvSpPr txBox="1">
            <a:spLocks/>
          </p:cNvSpPr>
          <p:nvPr/>
        </p:nvSpPr>
        <p:spPr>
          <a:xfrm>
            <a:off x="457200" y="2362200"/>
            <a:ext cx="8382000" cy="3763963"/>
          </a:xfrm>
          <a:prstGeom prst="rect">
            <a:avLst/>
          </a:prstGeom>
        </p:spPr>
        <p:txBody>
          <a:bodyPr vert="horz" lIns="91440" tIns="45720" rIns="91440" bIns="45720" rtlCol="0" anchor="t">
            <a:normAutofit/>
          </a:bodyPr>
          <a:lstStyle/>
          <a:p>
            <a:pPr marL="342900" indent="-342900">
              <a:spcBef>
                <a:spcPct val="20000"/>
              </a:spcBef>
              <a:buClr>
                <a:srgbClr val="FF6600"/>
              </a:buClr>
            </a:pPr>
            <a:r>
              <a:rPr lang="de-DE" sz="2800" dirty="0" smtClean="0">
                <a:solidFill>
                  <a:srgbClr val="FF6600"/>
                </a:solidFill>
              </a:rPr>
              <a:t>﻿</a:t>
            </a:r>
            <a:r>
              <a:rPr lang="de-DE" sz="2800" dirty="0" smtClean="0"/>
              <a:t>﻿	</a:t>
            </a:r>
            <a:r>
              <a:rPr lang="de-DE" sz="2800" dirty="0" err="1" smtClean="0"/>
              <a:t>﻿﻿﻿﻿﻿﻿﻿Verfügbarkeit</a:t>
            </a:r>
            <a:r>
              <a:rPr lang="de-DE" sz="2800" dirty="0" smtClean="0"/>
              <a:t> von Vertrauenspersonen bei Verhütungsentscheidungen</a:t>
            </a:r>
          </a:p>
          <a:p>
            <a:pPr marL="342900" lvl="0" indent="-342900">
              <a:spcBef>
                <a:spcPct val="20000"/>
              </a:spcBef>
              <a:buClr>
                <a:srgbClr val="FF6600"/>
              </a:buClr>
              <a:buFont typeface="Arial"/>
              <a:buChar char="•"/>
            </a:pPr>
            <a:r>
              <a:rPr lang="de-DE" sz="2800" dirty="0" smtClean="0">
                <a:solidFill>
                  <a:schemeClr val="tx2">
                    <a:lumMod val="60000"/>
                    <a:lumOff val="40000"/>
                  </a:schemeClr>
                </a:solidFill>
              </a:rPr>
              <a:t>Frage</a:t>
            </a:r>
            <a:r>
              <a:rPr kumimoji="0" lang="de-DE" sz="2800" b="0" i="0" u="none" strike="noStrike" kern="1200" cap="none" spc="0" normalizeH="0" baseline="0" noProof="0" dirty="0" smtClean="0">
                <a:ln>
                  <a:noFill/>
                </a:ln>
                <a:solidFill>
                  <a:schemeClr val="tx2">
                    <a:lumMod val="60000"/>
                    <a:lumOff val="40000"/>
                  </a:schemeClr>
                </a:solidFill>
                <a:effectLst/>
                <a:uLnTx/>
                <a:uFillTx/>
                <a:latin typeface="+mn-lt"/>
                <a:ea typeface="+mn-ea"/>
                <a:cs typeface="+mn-cs"/>
              </a:rPr>
              <a:t>: </a:t>
            </a:r>
            <a:r>
              <a:rPr lang="de-DE" sz="2800" dirty="0" err="1" smtClean="0"/>
              <a:t>﻿﻿﻿„Gibt</a:t>
            </a:r>
            <a:r>
              <a:rPr lang="de-DE" sz="2800" dirty="0" smtClean="0"/>
              <a:t> es jemanden, dem Sie bezüglich Informationen zu Verhütungsmethoden vertrauen können?“</a:t>
            </a:r>
          </a:p>
          <a:p>
            <a:pPr marL="342900" lvl="0" indent="-342900">
              <a:spcBef>
                <a:spcPct val="20000"/>
              </a:spcBef>
              <a:buClr>
                <a:srgbClr val="FF6600"/>
              </a:buClr>
              <a:buFont typeface="Arial"/>
              <a:buChar char="•"/>
            </a:pPr>
            <a:endParaRPr kumimoji="0" lang="de-DE"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152400" y="0"/>
            <a:ext cx="8991600" cy="400110"/>
          </a:xfrm>
          <a:prstGeom prst="rect">
            <a:avLst/>
          </a:prstGeom>
          <a:noFill/>
        </p:spPr>
        <p:txBody>
          <a:bodyPr wrap="square" rtlCol="0">
            <a:spAutoFit/>
          </a:bodyPr>
          <a:lstStyle/>
          <a:p>
            <a:pPr algn="r"/>
            <a:r>
              <a:rPr lang="de-DE" sz="2000" dirty="0" err="1" smtClean="0">
                <a:solidFill>
                  <a:srgbClr val="FFFFFF"/>
                </a:solidFill>
              </a:rPr>
              <a:t>﻿Entscheidungsprozess</a:t>
            </a:r>
            <a:r>
              <a:rPr lang="de-DE" sz="2000" dirty="0" smtClean="0">
                <a:solidFill>
                  <a:srgbClr val="FFFFFF"/>
                </a:solidFill>
              </a:rPr>
              <a:t> für eine</a:t>
            </a:r>
            <a:r>
              <a:rPr lang="de-DE" sz="2000" dirty="0" smtClean="0">
                <a:solidFill>
                  <a:srgbClr val="FFFFFF"/>
                </a:solidFill>
              </a:rPr>
              <a:t> Verhütungsmethode</a:t>
            </a:r>
            <a:endParaRPr lang="de-DE" sz="2000" dirty="0" smtClean="0">
              <a:solidFill>
                <a:srgbClr val="FFFFFF"/>
              </a:solidFill>
            </a:endParaRPr>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2"/>
          <a:stretch>
            <a:fillRect/>
          </a:stretch>
        </p:blipFill>
        <p:spPr>
          <a:xfrm>
            <a:off x="152400" y="6477000"/>
            <a:ext cx="904185" cy="30139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000" dirty="0" smtClean="0"/>
              <a:t>﻿ </a:t>
            </a:r>
            <a:r>
              <a:rPr lang="de-DE" sz="2000" dirty="0" smtClean="0"/>
              <a:t/>
            </a:r>
            <a:br>
              <a:rPr lang="de-DE" sz="2000" dirty="0" smtClean="0"/>
            </a:br>
            <a:endParaRPr lang="de-DE" sz="2000" dirty="0"/>
          </a:p>
        </p:txBody>
      </p:sp>
      <p:pic>
        <p:nvPicPr>
          <p:cNvPr id="7" name="Inhaltsplatzhalter 6" descr="Grafik-2ppt.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04800" y="533400"/>
            <a:ext cx="7660640" cy="5730240"/>
          </a:xfrm>
        </p:spPr>
      </p:pic>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4495800" y="0"/>
            <a:ext cx="4495800" cy="400110"/>
          </a:xfrm>
          <a:prstGeom prst="rect">
            <a:avLst/>
          </a:prstGeom>
          <a:noFill/>
        </p:spPr>
        <p:txBody>
          <a:bodyPr wrap="square" rtlCol="0">
            <a:spAutoFit/>
          </a:bodyPr>
          <a:lstStyle/>
          <a:p>
            <a:pPr algn="r"/>
            <a:r>
              <a:rPr lang="de-DE" sz="2000" dirty="0" err="1" smtClean="0">
                <a:solidFill>
                  <a:srgbClr val="FFFFFF"/>
                </a:solidFill>
              </a:rPr>
              <a:t>﻿Zufriedenheit</a:t>
            </a:r>
            <a:r>
              <a:rPr lang="de-DE" sz="2000" dirty="0" smtClean="0">
                <a:solidFill>
                  <a:srgbClr val="FFFFFF"/>
                </a:solidFill>
              </a:rPr>
              <a:t> mit der Sexualität</a:t>
            </a:r>
            <a:endParaRPr lang="de-DE" dirty="0"/>
          </a:p>
        </p:txBody>
      </p:sp>
      <p:sp>
        <p:nvSpPr>
          <p:cNvPr id="8" name="Textfeld 7"/>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9" name="Bild 8" descr="gynmed_logo_ohneText.tif"/>
          <p:cNvPicPr>
            <a:picLocks noChangeAspect="1"/>
          </p:cNvPicPr>
          <p:nvPr/>
        </p:nvPicPr>
        <p:blipFill>
          <a:blip r:embed="rId4"/>
          <a:stretch>
            <a:fillRect/>
          </a:stretch>
        </p:blipFill>
        <p:spPr>
          <a:xfrm>
            <a:off x="152400" y="6477000"/>
            <a:ext cx="904185" cy="30139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Grafik-33ppt.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6521" y="1159680"/>
            <a:ext cx="9025573" cy="4030651"/>
          </a:xfrm>
        </p:spPr>
      </p:pic>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0" y="0"/>
            <a:ext cx="8991600" cy="400110"/>
          </a:xfrm>
          <a:prstGeom prst="rect">
            <a:avLst/>
          </a:prstGeom>
          <a:noFill/>
        </p:spPr>
        <p:txBody>
          <a:bodyPr wrap="square" rtlCol="0">
            <a:spAutoFit/>
          </a:bodyPr>
          <a:lstStyle/>
          <a:p>
            <a:pPr algn="r"/>
            <a:r>
              <a:rPr lang="de-DE" sz="2000" dirty="0" err="1" smtClean="0">
                <a:solidFill>
                  <a:srgbClr val="FFFFFF"/>
                </a:solidFill>
              </a:rPr>
              <a:t>﻿Entscheidungsprozess</a:t>
            </a:r>
            <a:r>
              <a:rPr lang="de-DE" sz="2000" dirty="0" smtClean="0">
                <a:solidFill>
                  <a:srgbClr val="FFFFFF"/>
                </a:solidFill>
              </a:rPr>
              <a:t> für eine Verhütungsmethode</a:t>
            </a:r>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4"/>
          <a:stretch>
            <a:fillRect/>
          </a:stretch>
        </p:blipFill>
        <p:spPr>
          <a:xfrm>
            <a:off x="152400" y="6477000"/>
            <a:ext cx="904185" cy="301395"/>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Inhaltsplatzhalter 2"/>
          <p:cNvSpPr txBox="1">
            <a:spLocks/>
          </p:cNvSpPr>
          <p:nvPr/>
        </p:nvSpPr>
        <p:spPr>
          <a:xfrm>
            <a:off x="152400" y="1676400"/>
            <a:ext cx="8686800" cy="4449763"/>
          </a:xfrm>
          <a:prstGeom prst="rect">
            <a:avLst/>
          </a:prstGeom>
        </p:spPr>
        <p:txBody>
          <a:bodyPr vert="horz" lIns="91440" tIns="45720" rIns="91440" bIns="45720" rtlCol="0" anchor="t">
            <a:normAutofit/>
          </a:bodyPr>
          <a:lstStyle/>
          <a:p>
            <a:pPr marL="342900" indent="-342900">
              <a:spcBef>
                <a:spcPct val="20000"/>
              </a:spcBef>
              <a:buClr>
                <a:srgbClr val="FF6600"/>
              </a:buClr>
            </a:pPr>
            <a:r>
              <a:rPr lang="de-DE" sz="2800" dirty="0" smtClean="0">
                <a:solidFill>
                  <a:srgbClr val="FF6600"/>
                </a:solidFill>
              </a:rPr>
              <a:t>﻿</a:t>
            </a:r>
            <a:r>
              <a:rPr lang="de-DE" sz="2800" dirty="0" smtClean="0"/>
              <a:t>﻿	</a:t>
            </a:r>
            <a:r>
              <a:rPr lang="de-DE" sz="2800" dirty="0" err="1" smtClean="0"/>
              <a:t>﻿﻿﻿﻿﻿﻿﻿﻿Die</a:t>
            </a:r>
            <a:r>
              <a:rPr lang="de-DE" sz="2800" dirty="0" smtClean="0"/>
              <a:t> meisten Verhütungsmethoden sind für Frauen: </a:t>
            </a:r>
            <a:endParaRPr lang="de-DE" sz="2800" dirty="0" smtClean="0"/>
          </a:p>
          <a:p>
            <a:pPr marL="342900" indent="-342900">
              <a:spcBef>
                <a:spcPct val="20000"/>
              </a:spcBef>
              <a:buClr>
                <a:srgbClr val="FF6600"/>
              </a:buClr>
            </a:pPr>
            <a:r>
              <a:rPr lang="de-DE" sz="2800" dirty="0" smtClean="0"/>
              <a:t>	Wie </a:t>
            </a:r>
            <a:r>
              <a:rPr lang="de-DE" sz="2800" dirty="0" smtClean="0"/>
              <a:t>geht es Männern damit?</a:t>
            </a:r>
            <a:r>
              <a:rPr lang="de-DE" sz="2800" dirty="0" smtClean="0"/>
              <a:t> Und </a:t>
            </a:r>
            <a:r>
              <a:rPr lang="de-DE" sz="2800" dirty="0" smtClean="0"/>
              <a:t>was denken Frauen?</a:t>
            </a:r>
          </a:p>
          <a:p>
            <a:pPr marL="342900" lvl="0" indent="-342900">
              <a:spcBef>
                <a:spcPct val="20000"/>
              </a:spcBef>
              <a:buClr>
                <a:srgbClr val="FF6600"/>
              </a:buClr>
              <a:buFont typeface="Arial"/>
              <a:buChar char="•"/>
            </a:pPr>
            <a:r>
              <a:rPr lang="de-DE" sz="2800" dirty="0" smtClean="0">
                <a:solidFill>
                  <a:schemeClr val="tx2">
                    <a:lumMod val="60000"/>
                    <a:lumOff val="40000"/>
                  </a:schemeClr>
                </a:solidFill>
              </a:rPr>
              <a:t>Frage an Männer</a:t>
            </a:r>
            <a:r>
              <a:rPr kumimoji="0" lang="de-DE" sz="2800" b="0" i="0" u="none" strike="noStrike" kern="1200" cap="none" spc="0" normalizeH="0" baseline="0" noProof="0" dirty="0" smtClean="0">
                <a:ln>
                  <a:noFill/>
                </a:ln>
                <a:solidFill>
                  <a:schemeClr val="tx2">
                    <a:lumMod val="60000"/>
                    <a:lumOff val="40000"/>
                  </a:schemeClr>
                </a:solidFill>
                <a:effectLst/>
                <a:uLnTx/>
                <a:uFillTx/>
                <a:latin typeface="+mn-lt"/>
                <a:ea typeface="+mn-ea"/>
                <a:cs typeface="+mn-cs"/>
              </a:rPr>
              <a:t>: </a:t>
            </a:r>
            <a:r>
              <a:rPr lang="de-DE" sz="2800" dirty="0" err="1" smtClean="0"/>
              <a:t>﻿﻿﻿﻿„Wie</a:t>
            </a:r>
            <a:r>
              <a:rPr lang="de-DE" sz="2800" dirty="0" smtClean="0"/>
              <a:t> geht es Ihnen damit, dass Sie als Mann keine Kontrolle über Ihre </a:t>
            </a:r>
            <a:r>
              <a:rPr lang="de-DE" sz="2800" dirty="0" smtClean="0"/>
              <a:t>Fruchtbarkeit </a:t>
            </a:r>
            <a:r>
              <a:rPr lang="de-DE" sz="2800" dirty="0" smtClean="0"/>
              <a:t>haben und sich deshalb auf die Verhütung Ihrer Partnerin verlassen müssen? (abgesehen von Kondom und Sterilisation (Vasek­tomie)?“</a:t>
            </a:r>
          </a:p>
          <a:p>
            <a:pPr marL="342900" lvl="0" indent="-342900">
              <a:spcBef>
                <a:spcPct val="20000"/>
              </a:spcBef>
              <a:buClr>
                <a:srgbClr val="FF6600"/>
              </a:buClr>
              <a:buFont typeface="Arial"/>
              <a:buChar char="•"/>
            </a:pPr>
            <a:endParaRPr kumimoji="0" lang="de-DE"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152400" y="0"/>
            <a:ext cx="8991600" cy="400110"/>
          </a:xfrm>
          <a:prstGeom prst="rect">
            <a:avLst/>
          </a:prstGeom>
          <a:noFill/>
        </p:spPr>
        <p:txBody>
          <a:bodyPr wrap="square" rtlCol="0">
            <a:spAutoFit/>
          </a:bodyPr>
          <a:lstStyle/>
          <a:p>
            <a:pPr algn="r"/>
            <a:r>
              <a:rPr lang="de-DE" sz="2000" dirty="0" err="1" smtClean="0">
                <a:solidFill>
                  <a:srgbClr val="FFFFFF"/>
                </a:solidFill>
              </a:rPr>
              <a:t>﻿Verhütung</a:t>
            </a:r>
            <a:r>
              <a:rPr lang="de-DE" sz="2000" dirty="0" smtClean="0">
                <a:solidFill>
                  <a:srgbClr val="FFFFFF"/>
                </a:solidFill>
              </a:rPr>
              <a:t> für den Mann</a:t>
            </a:r>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2"/>
          <a:stretch>
            <a:fillRect/>
          </a:stretch>
        </p:blipFill>
        <p:spPr>
          <a:xfrm>
            <a:off x="152400" y="6477000"/>
            <a:ext cx="904185" cy="301395"/>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Inhaltsplatzhalter 2"/>
          <p:cNvSpPr txBox="1">
            <a:spLocks/>
          </p:cNvSpPr>
          <p:nvPr/>
        </p:nvSpPr>
        <p:spPr>
          <a:xfrm>
            <a:off x="152400" y="1798637"/>
            <a:ext cx="8686800" cy="4373563"/>
          </a:xfrm>
          <a:prstGeom prst="rect">
            <a:avLst/>
          </a:prstGeom>
        </p:spPr>
        <p:txBody>
          <a:bodyPr vert="horz" lIns="91440" tIns="45720" rIns="91440" bIns="45720" rtlCol="0" anchor="t">
            <a:normAutofit/>
          </a:bodyPr>
          <a:lstStyle/>
          <a:p>
            <a:pPr marL="342900" indent="-342900">
              <a:spcBef>
                <a:spcPct val="20000"/>
              </a:spcBef>
              <a:buClr>
                <a:srgbClr val="FF6600"/>
              </a:buClr>
            </a:pPr>
            <a:r>
              <a:rPr lang="de-DE" sz="2800" dirty="0" smtClean="0">
                <a:solidFill>
                  <a:srgbClr val="FF6600"/>
                </a:solidFill>
              </a:rPr>
              <a:t>﻿</a:t>
            </a:r>
            <a:r>
              <a:rPr lang="de-DE" sz="2800" dirty="0" smtClean="0"/>
              <a:t>﻿	</a:t>
            </a:r>
            <a:r>
              <a:rPr lang="de-DE" sz="2800" dirty="0" err="1" smtClean="0"/>
              <a:t>﻿﻿﻿﻿﻿﻿﻿﻿Die</a:t>
            </a:r>
            <a:r>
              <a:rPr lang="de-DE" sz="2800" dirty="0" smtClean="0"/>
              <a:t> meisten Verhütungsmethoden sind für Frauen: </a:t>
            </a:r>
            <a:endParaRPr lang="de-DE" sz="2800" dirty="0" smtClean="0"/>
          </a:p>
          <a:p>
            <a:pPr marL="342900" indent="-342900">
              <a:spcBef>
                <a:spcPct val="20000"/>
              </a:spcBef>
              <a:buClr>
                <a:srgbClr val="FF6600"/>
              </a:buClr>
            </a:pPr>
            <a:r>
              <a:rPr lang="de-DE" sz="2800" dirty="0" smtClean="0"/>
              <a:t>	Wie </a:t>
            </a:r>
            <a:r>
              <a:rPr lang="de-DE" sz="2800" dirty="0" smtClean="0"/>
              <a:t>geht es Männern damit?</a:t>
            </a:r>
            <a:r>
              <a:rPr lang="de-DE" sz="2800" dirty="0" smtClean="0"/>
              <a:t> Und </a:t>
            </a:r>
            <a:r>
              <a:rPr lang="de-DE" sz="2800" dirty="0" smtClean="0"/>
              <a:t>was denken Frauen?</a:t>
            </a:r>
          </a:p>
          <a:p>
            <a:pPr marL="342900" lvl="0" indent="-342900">
              <a:spcBef>
                <a:spcPct val="20000"/>
              </a:spcBef>
              <a:buClr>
                <a:srgbClr val="FF6600"/>
              </a:buClr>
              <a:buFont typeface="Arial"/>
              <a:buChar char="•"/>
            </a:pPr>
            <a:r>
              <a:rPr lang="de-DE" sz="2800" dirty="0" smtClean="0">
                <a:solidFill>
                  <a:schemeClr val="tx2">
                    <a:lumMod val="60000"/>
                    <a:lumOff val="40000"/>
                  </a:schemeClr>
                </a:solidFill>
              </a:rPr>
              <a:t>Frage an Frauen</a:t>
            </a:r>
            <a:r>
              <a:rPr kumimoji="0" lang="de-DE" sz="2800" b="0" i="0" u="none" strike="noStrike" kern="1200" cap="none" spc="0" normalizeH="0" baseline="0" noProof="0" dirty="0" smtClean="0">
                <a:ln>
                  <a:noFill/>
                </a:ln>
                <a:solidFill>
                  <a:schemeClr val="tx2">
                    <a:lumMod val="60000"/>
                    <a:lumOff val="40000"/>
                  </a:schemeClr>
                </a:solidFill>
                <a:effectLst/>
                <a:uLnTx/>
                <a:uFillTx/>
                <a:latin typeface="+mn-lt"/>
                <a:ea typeface="+mn-ea"/>
                <a:cs typeface="+mn-cs"/>
              </a:rPr>
              <a:t>: </a:t>
            </a:r>
            <a:r>
              <a:rPr lang="de-DE" sz="2800" dirty="0" err="1" smtClean="0"/>
              <a:t>﻿﻿﻿﻿﻿„Was</a:t>
            </a:r>
            <a:r>
              <a:rPr lang="de-DE" sz="2800" dirty="0" smtClean="0"/>
              <a:t> glauben Sie, wie es Männern damit geht, dass sie keine Kontrolle über ihre </a:t>
            </a:r>
            <a:r>
              <a:rPr lang="de-DE" sz="2800" dirty="0" err="1" smtClean="0"/>
              <a:t>Fruchtbar-keit</a:t>
            </a:r>
            <a:r>
              <a:rPr lang="de-DE" sz="2800" dirty="0" smtClean="0"/>
              <a:t> </a:t>
            </a:r>
            <a:r>
              <a:rPr lang="de-DE" sz="2800" dirty="0" smtClean="0"/>
              <a:t>haben, abgesehen von Kondom und Sterilisation (Vasektomie), und deshalb </a:t>
            </a:r>
            <a:r>
              <a:rPr lang="de-DE" sz="2800" dirty="0" err="1" smtClean="0"/>
              <a:t>verhütungsmäßig</a:t>
            </a:r>
            <a:r>
              <a:rPr lang="de-DE" sz="2800" dirty="0" smtClean="0"/>
              <a:t> von Ihnen abhängig sind?“</a:t>
            </a:r>
          </a:p>
          <a:p>
            <a:pPr marL="342900" lvl="0" indent="-342900">
              <a:spcBef>
                <a:spcPct val="20000"/>
              </a:spcBef>
              <a:buClr>
                <a:srgbClr val="FF6600"/>
              </a:buClr>
              <a:buFont typeface="Arial"/>
              <a:buChar char="•"/>
            </a:pPr>
            <a:endParaRPr lang="de-DE" sz="2800" dirty="0" smtClean="0"/>
          </a:p>
          <a:p>
            <a:pPr marL="342900" lvl="0" indent="-342900">
              <a:spcBef>
                <a:spcPct val="20000"/>
              </a:spcBef>
              <a:buClr>
                <a:srgbClr val="FF6600"/>
              </a:buClr>
              <a:buFont typeface="Arial"/>
              <a:buChar char="•"/>
            </a:pPr>
            <a:endParaRPr kumimoji="0" lang="de-DE"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152400" y="0"/>
            <a:ext cx="8991600" cy="400110"/>
          </a:xfrm>
          <a:prstGeom prst="rect">
            <a:avLst/>
          </a:prstGeom>
          <a:noFill/>
        </p:spPr>
        <p:txBody>
          <a:bodyPr wrap="square" rtlCol="0">
            <a:spAutoFit/>
          </a:bodyPr>
          <a:lstStyle/>
          <a:p>
            <a:pPr algn="r"/>
            <a:r>
              <a:rPr lang="de-DE" sz="2000" dirty="0" err="1" smtClean="0">
                <a:solidFill>
                  <a:srgbClr val="FFFFFF"/>
                </a:solidFill>
              </a:rPr>
              <a:t>﻿Verhütung</a:t>
            </a:r>
            <a:r>
              <a:rPr lang="de-DE" sz="2000" dirty="0" smtClean="0">
                <a:solidFill>
                  <a:srgbClr val="FFFFFF"/>
                </a:solidFill>
              </a:rPr>
              <a:t> für den Mann</a:t>
            </a:r>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2"/>
          <a:stretch>
            <a:fillRect/>
          </a:stretch>
        </p:blipFill>
        <p:spPr>
          <a:xfrm>
            <a:off x="152400" y="6477000"/>
            <a:ext cx="904185" cy="301395"/>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Grafik-34ppt.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30263" y="533400"/>
            <a:ext cx="8870918" cy="5786214"/>
          </a:xfrm>
        </p:spPr>
      </p:pic>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0" y="0"/>
            <a:ext cx="8991600" cy="400110"/>
          </a:xfrm>
          <a:prstGeom prst="rect">
            <a:avLst/>
          </a:prstGeom>
          <a:noFill/>
        </p:spPr>
        <p:txBody>
          <a:bodyPr wrap="square" rtlCol="0">
            <a:spAutoFit/>
          </a:bodyPr>
          <a:lstStyle/>
          <a:p>
            <a:pPr algn="r"/>
            <a:r>
              <a:rPr lang="de-DE" sz="2000" dirty="0" err="1" smtClean="0">
                <a:solidFill>
                  <a:srgbClr val="FFFFFF"/>
                </a:solidFill>
              </a:rPr>
              <a:t>﻿Verhütung</a:t>
            </a:r>
            <a:r>
              <a:rPr lang="de-DE" sz="2000" dirty="0" smtClean="0">
                <a:solidFill>
                  <a:srgbClr val="FFFFFF"/>
                </a:solidFill>
              </a:rPr>
              <a:t> für den Mann</a:t>
            </a:r>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4"/>
          <a:stretch>
            <a:fillRect/>
          </a:stretch>
        </p:blipFill>
        <p:spPr>
          <a:xfrm>
            <a:off x="152400" y="6477000"/>
            <a:ext cx="904185" cy="301395"/>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Grafik-35ppt.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76200" y="1260363"/>
            <a:ext cx="9116019" cy="3853768"/>
          </a:xfrm>
        </p:spPr>
      </p:pic>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0" y="0"/>
            <a:ext cx="8991600" cy="400110"/>
          </a:xfrm>
          <a:prstGeom prst="rect">
            <a:avLst/>
          </a:prstGeom>
          <a:noFill/>
        </p:spPr>
        <p:txBody>
          <a:bodyPr wrap="square" rtlCol="0">
            <a:spAutoFit/>
          </a:bodyPr>
          <a:lstStyle/>
          <a:p>
            <a:pPr algn="r"/>
            <a:r>
              <a:rPr lang="de-DE" sz="2000" dirty="0" err="1" smtClean="0">
                <a:solidFill>
                  <a:srgbClr val="FFFFFF"/>
                </a:solidFill>
              </a:rPr>
              <a:t>﻿Verhütung</a:t>
            </a:r>
            <a:r>
              <a:rPr lang="de-DE" sz="2000" dirty="0" smtClean="0">
                <a:solidFill>
                  <a:srgbClr val="FFFFFF"/>
                </a:solidFill>
              </a:rPr>
              <a:t> für den Mann</a:t>
            </a:r>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4"/>
          <a:stretch>
            <a:fillRect/>
          </a:stretch>
        </p:blipFill>
        <p:spPr>
          <a:xfrm>
            <a:off x="152400" y="6477000"/>
            <a:ext cx="904185" cy="301395"/>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Inhaltsplatzhalter 2"/>
          <p:cNvSpPr txBox="1">
            <a:spLocks/>
          </p:cNvSpPr>
          <p:nvPr/>
        </p:nvSpPr>
        <p:spPr>
          <a:xfrm>
            <a:off x="152400" y="2438400"/>
            <a:ext cx="8686800" cy="3687763"/>
          </a:xfrm>
          <a:prstGeom prst="rect">
            <a:avLst/>
          </a:prstGeom>
        </p:spPr>
        <p:txBody>
          <a:bodyPr vert="horz" lIns="91440" tIns="45720" rIns="91440" bIns="45720" rtlCol="0" anchor="t">
            <a:normAutofit/>
          </a:bodyPr>
          <a:lstStyle/>
          <a:p>
            <a:pPr marL="342900" indent="-342900">
              <a:spcBef>
                <a:spcPct val="20000"/>
              </a:spcBef>
              <a:buClr>
                <a:srgbClr val="FF6600"/>
              </a:buClr>
            </a:pPr>
            <a:r>
              <a:rPr lang="de-DE" sz="2800" dirty="0" smtClean="0">
                <a:solidFill>
                  <a:srgbClr val="FF6600"/>
                </a:solidFill>
              </a:rPr>
              <a:t>﻿</a:t>
            </a:r>
            <a:r>
              <a:rPr lang="de-DE" sz="2800" dirty="0" smtClean="0"/>
              <a:t>﻿	</a:t>
            </a:r>
            <a:r>
              <a:rPr lang="de-DE" sz="2800" dirty="0" err="1" smtClean="0"/>
              <a:t>﻿﻿﻿﻿﻿﻿﻿﻿﻿Wenig</a:t>
            </a:r>
            <a:r>
              <a:rPr lang="de-DE" sz="2800" dirty="0" smtClean="0"/>
              <a:t> Kontrolle über die eigene Fruchtbarkeit: </a:t>
            </a:r>
            <a:endParaRPr lang="de-DE" sz="2800" dirty="0" smtClean="0"/>
          </a:p>
          <a:p>
            <a:pPr marL="342900" indent="-342900">
              <a:spcBef>
                <a:spcPct val="20000"/>
              </a:spcBef>
              <a:buClr>
                <a:srgbClr val="FF6600"/>
              </a:buClr>
            </a:pPr>
            <a:r>
              <a:rPr lang="de-DE" sz="2800" dirty="0" smtClean="0"/>
              <a:t>	Erfahrungen </a:t>
            </a:r>
            <a:r>
              <a:rPr lang="de-DE" sz="2800" dirty="0" smtClean="0"/>
              <a:t>der </a:t>
            </a:r>
            <a:r>
              <a:rPr lang="de-DE" sz="2800" dirty="0" smtClean="0"/>
              <a:t>Männer</a:t>
            </a:r>
          </a:p>
          <a:p>
            <a:pPr marL="342900" lvl="0" indent="-342900">
              <a:spcBef>
                <a:spcPct val="20000"/>
              </a:spcBef>
              <a:buClr>
                <a:srgbClr val="FF6600"/>
              </a:buClr>
              <a:buFont typeface="Arial"/>
              <a:buChar char="•"/>
            </a:pPr>
            <a:r>
              <a:rPr lang="de-DE" sz="2800" dirty="0" smtClean="0">
                <a:solidFill>
                  <a:schemeClr val="tx2">
                    <a:lumMod val="60000"/>
                    <a:lumOff val="40000"/>
                  </a:schemeClr>
                </a:solidFill>
              </a:rPr>
              <a:t>Frage: </a:t>
            </a:r>
            <a:r>
              <a:rPr lang="de-DE" sz="2800" dirty="0" err="1" smtClean="0"/>
              <a:t>﻿﻿﻿﻿﻿﻿„Mit</a:t>
            </a:r>
            <a:r>
              <a:rPr lang="de-DE" sz="2800" dirty="0" smtClean="0"/>
              <a:t> der Tatsache, dass ich wenig Kontrolle habe, habe ich bereits schlechte Erfahrung gemacht – ja/nein:</a:t>
            </a:r>
          </a:p>
          <a:p>
            <a:pPr marL="342900" lvl="0" indent="-342900">
              <a:spcBef>
                <a:spcPct val="20000"/>
              </a:spcBef>
              <a:buClr>
                <a:srgbClr val="FF6600"/>
              </a:buClr>
              <a:buFont typeface="Arial"/>
              <a:buChar char="•"/>
            </a:pPr>
            <a:endParaRPr lang="de-DE" sz="2800" dirty="0" smtClean="0"/>
          </a:p>
          <a:p>
            <a:pPr marL="342900" lvl="0" indent="-342900">
              <a:spcBef>
                <a:spcPct val="20000"/>
              </a:spcBef>
              <a:buClr>
                <a:srgbClr val="FF6600"/>
              </a:buClr>
              <a:buFont typeface="Arial"/>
              <a:buChar char="•"/>
            </a:pPr>
            <a:endParaRPr kumimoji="0" lang="de-DE"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152400" y="0"/>
            <a:ext cx="8991600" cy="400110"/>
          </a:xfrm>
          <a:prstGeom prst="rect">
            <a:avLst/>
          </a:prstGeom>
          <a:noFill/>
        </p:spPr>
        <p:txBody>
          <a:bodyPr wrap="square" rtlCol="0">
            <a:spAutoFit/>
          </a:bodyPr>
          <a:lstStyle/>
          <a:p>
            <a:pPr algn="r"/>
            <a:r>
              <a:rPr lang="de-DE" sz="2000" dirty="0" err="1" smtClean="0">
                <a:solidFill>
                  <a:srgbClr val="FFFFFF"/>
                </a:solidFill>
              </a:rPr>
              <a:t>﻿Verhütung</a:t>
            </a:r>
            <a:r>
              <a:rPr lang="de-DE" sz="2000" dirty="0" smtClean="0">
                <a:solidFill>
                  <a:srgbClr val="FFFFFF"/>
                </a:solidFill>
              </a:rPr>
              <a:t> für den Mann</a:t>
            </a:r>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2"/>
          <a:stretch>
            <a:fillRect/>
          </a:stretch>
        </p:blipFill>
        <p:spPr>
          <a:xfrm>
            <a:off x="152400" y="6477000"/>
            <a:ext cx="904185" cy="301395"/>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Grafik-36ppt.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 y="1676400"/>
            <a:ext cx="9138032" cy="3380879"/>
          </a:xfrm>
        </p:spPr>
      </p:pic>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0" y="0"/>
            <a:ext cx="8991600" cy="400110"/>
          </a:xfrm>
          <a:prstGeom prst="rect">
            <a:avLst/>
          </a:prstGeom>
          <a:noFill/>
        </p:spPr>
        <p:txBody>
          <a:bodyPr wrap="square" rtlCol="0">
            <a:spAutoFit/>
          </a:bodyPr>
          <a:lstStyle/>
          <a:p>
            <a:pPr algn="r"/>
            <a:r>
              <a:rPr lang="de-DE" sz="2000" dirty="0" err="1" smtClean="0">
                <a:solidFill>
                  <a:srgbClr val="FFFFFF"/>
                </a:solidFill>
              </a:rPr>
              <a:t>﻿Verhütung</a:t>
            </a:r>
            <a:r>
              <a:rPr lang="de-DE" sz="2000" dirty="0" smtClean="0">
                <a:solidFill>
                  <a:srgbClr val="FFFFFF"/>
                </a:solidFill>
              </a:rPr>
              <a:t> für den Mann</a:t>
            </a:r>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4"/>
          <a:stretch>
            <a:fillRect/>
          </a:stretch>
        </p:blipFill>
        <p:spPr>
          <a:xfrm>
            <a:off x="152400" y="6477000"/>
            <a:ext cx="904185" cy="301395"/>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Inhaltsplatzhalter 2"/>
          <p:cNvSpPr txBox="1">
            <a:spLocks/>
          </p:cNvSpPr>
          <p:nvPr/>
        </p:nvSpPr>
        <p:spPr>
          <a:xfrm>
            <a:off x="152400" y="2057400"/>
            <a:ext cx="8686800" cy="4068763"/>
          </a:xfrm>
          <a:prstGeom prst="rect">
            <a:avLst/>
          </a:prstGeom>
        </p:spPr>
        <p:txBody>
          <a:bodyPr vert="horz" lIns="91440" tIns="45720" rIns="91440" bIns="45720" rtlCol="0" anchor="t">
            <a:normAutofit/>
          </a:bodyPr>
          <a:lstStyle/>
          <a:p>
            <a:pPr marL="342900" indent="-342900">
              <a:spcBef>
                <a:spcPct val="20000"/>
              </a:spcBef>
              <a:buClr>
                <a:srgbClr val="FF6600"/>
              </a:buClr>
            </a:pPr>
            <a:r>
              <a:rPr lang="de-DE" sz="2800" dirty="0" smtClean="0">
                <a:solidFill>
                  <a:srgbClr val="FF6600"/>
                </a:solidFill>
              </a:rPr>
              <a:t>﻿</a:t>
            </a:r>
            <a:r>
              <a:rPr lang="de-DE" sz="2800" dirty="0" smtClean="0"/>
              <a:t>﻿	</a:t>
            </a:r>
            <a:r>
              <a:rPr lang="de-DE" sz="2800" dirty="0" err="1" smtClean="0"/>
              <a:t>﻿﻿﻿﻿﻿﻿﻿﻿﻿﻿Die</a:t>
            </a:r>
            <a:r>
              <a:rPr lang="de-DE" sz="2800" dirty="0" smtClean="0"/>
              <a:t> Pille für den Mann:</a:t>
            </a:r>
            <a:r>
              <a:rPr lang="de-DE" sz="2800" dirty="0" smtClean="0"/>
              <a:t> </a:t>
            </a:r>
            <a:br>
              <a:rPr lang="de-DE" sz="2800" dirty="0" smtClean="0"/>
            </a:br>
            <a:r>
              <a:rPr lang="de-DE" sz="2800" dirty="0" err="1" smtClean="0"/>
              <a:t>Anwendungsbereitschaft</a:t>
            </a:r>
            <a:r>
              <a:rPr lang="de-DE" sz="2800" dirty="0" smtClean="0"/>
              <a:t> </a:t>
            </a:r>
            <a:r>
              <a:rPr lang="de-DE" sz="2800" dirty="0" smtClean="0"/>
              <a:t>der Männer</a:t>
            </a:r>
            <a:r>
              <a:rPr lang="de-DE" sz="2800" dirty="0" smtClean="0"/>
              <a:t> </a:t>
            </a:r>
          </a:p>
          <a:p>
            <a:pPr marL="342900" lvl="0" indent="-342900">
              <a:spcBef>
                <a:spcPct val="20000"/>
              </a:spcBef>
              <a:buClr>
                <a:srgbClr val="FF6600"/>
              </a:buClr>
              <a:buFont typeface="Arial"/>
              <a:buChar char="•"/>
            </a:pPr>
            <a:r>
              <a:rPr lang="de-DE" sz="2800" dirty="0" smtClean="0">
                <a:solidFill>
                  <a:schemeClr val="tx2">
                    <a:lumMod val="60000"/>
                    <a:lumOff val="40000"/>
                  </a:schemeClr>
                </a:solidFill>
              </a:rPr>
              <a:t>Frage an Männer: </a:t>
            </a:r>
            <a:r>
              <a:rPr lang="de-DE" sz="2800" dirty="0" err="1" smtClean="0"/>
              <a:t>﻿﻿﻿﻿﻿﻿﻿„Angenommen</a:t>
            </a:r>
            <a:r>
              <a:rPr lang="de-DE" sz="2800" dirty="0" smtClean="0"/>
              <a:t> es gäbe </a:t>
            </a:r>
            <a:r>
              <a:rPr lang="de-DE" sz="2800" dirty="0" smtClean="0"/>
              <a:t>eine </a:t>
            </a:r>
            <a:r>
              <a:rPr lang="de-DE" sz="2800" dirty="0" err="1" smtClean="0"/>
              <a:t>wirk-same</a:t>
            </a:r>
            <a:r>
              <a:rPr lang="de-DE" sz="2800" dirty="0" smtClean="0"/>
              <a:t> </a:t>
            </a:r>
            <a:r>
              <a:rPr lang="de-DE" sz="2800" dirty="0" smtClean="0"/>
              <a:t>Verhütungsmethode für Männer, die wieder rückgängig zu machen ist, wie z.B. eine Pille für den Mann, würden Sie diese anwenden?“</a:t>
            </a:r>
          </a:p>
          <a:p>
            <a:pPr marL="342900" lvl="0" indent="-342900">
              <a:spcBef>
                <a:spcPct val="20000"/>
              </a:spcBef>
              <a:buClr>
                <a:srgbClr val="FF6600"/>
              </a:buClr>
              <a:buFont typeface="Arial"/>
              <a:buChar char="•"/>
            </a:pPr>
            <a:endParaRPr lang="de-DE" sz="2800" dirty="0" smtClean="0"/>
          </a:p>
          <a:p>
            <a:pPr marL="342900" lvl="0" indent="-342900">
              <a:spcBef>
                <a:spcPct val="20000"/>
              </a:spcBef>
              <a:buClr>
                <a:srgbClr val="FF6600"/>
              </a:buClr>
              <a:buFont typeface="Arial"/>
              <a:buChar char="•"/>
            </a:pPr>
            <a:endParaRPr lang="de-DE" sz="2800" dirty="0" smtClean="0"/>
          </a:p>
          <a:p>
            <a:pPr marL="342900" lvl="0" indent="-342900">
              <a:spcBef>
                <a:spcPct val="20000"/>
              </a:spcBef>
              <a:buClr>
                <a:srgbClr val="FF6600"/>
              </a:buClr>
              <a:buFont typeface="Arial"/>
              <a:buChar char="•"/>
            </a:pPr>
            <a:endParaRPr kumimoji="0" lang="de-DE"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152400" y="0"/>
            <a:ext cx="8991600" cy="400110"/>
          </a:xfrm>
          <a:prstGeom prst="rect">
            <a:avLst/>
          </a:prstGeom>
          <a:noFill/>
        </p:spPr>
        <p:txBody>
          <a:bodyPr wrap="square" rtlCol="0">
            <a:spAutoFit/>
          </a:bodyPr>
          <a:lstStyle/>
          <a:p>
            <a:pPr algn="r"/>
            <a:r>
              <a:rPr lang="de-DE" sz="2000" dirty="0" err="1" smtClean="0">
                <a:solidFill>
                  <a:srgbClr val="FFFFFF"/>
                </a:solidFill>
              </a:rPr>
              <a:t>﻿Verhütung</a:t>
            </a:r>
            <a:r>
              <a:rPr lang="de-DE" sz="2000" dirty="0" smtClean="0">
                <a:solidFill>
                  <a:srgbClr val="FFFFFF"/>
                </a:solidFill>
              </a:rPr>
              <a:t> für den Mann</a:t>
            </a:r>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2"/>
          <a:stretch>
            <a:fillRect/>
          </a:stretch>
        </p:blipFill>
        <p:spPr>
          <a:xfrm>
            <a:off x="152400" y="6477000"/>
            <a:ext cx="904185" cy="301395"/>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Grafik-37ppt.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6501" y="533400"/>
            <a:ext cx="8965099" cy="5405153"/>
          </a:xfrm>
        </p:spPr>
      </p:pic>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0" y="0"/>
            <a:ext cx="8991600" cy="400110"/>
          </a:xfrm>
          <a:prstGeom prst="rect">
            <a:avLst/>
          </a:prstGeom>
          <a:noFill/>
        </p:spPr>
        <p:txBody>
          <a:bodyPr wrap="square" rtlCol="0">
            <a:spAutoFit/>
          </a:bodyPr>
          <a:lstStyle/>
          <a:p>
            <a:pPr algn="r"/>
            <a:r>
              <a:rPr lang="de-DE" sz="2000" dirty="0" err="1" smtClean="0">
                <a:solidFill>
                  <a:srgbClr val="FFFFFF"/>
                </a:solidFill>
              </a:rPr>
              <a:t>﻿Verhütung</a:t>
            </a:r>
            <a:r>
              <a:rPr lang="de-DE" sz="2000" dirty="0" smtClean="0">
                <a:solidFill>
                  <a:srgbClr val="FFFFFF"/>
                </a:solidFill>
              </a:rPr>
              <a:t> für den Mann</a:t>
            </a:r>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4"/>
          <a:stretch>
            <a:fillRect/>
          </a:stretch>
        </p:blipFill>
        <p:spPr>
          <a:xfrm>
            <a:off x="152400" y="6477000"/>
            <a:ext cx="904185" cy="301395"/>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Inhaltsplatzhalter 2"/>
          <p:cNvSpPr txBox="1">
            <a:spLocks/>
          </p:cNvSpPr>
          <p:nvPr/>
        </p:nvSpPr>
        <p:spPr>
          <a:xfrm>
            <a:off x="152400" y="2286000"/>
            <a:ext cx="8686800" cy="3840163"/>
          </a:xfrm>
          <a:prstGeom prst="rect">
            <a:avLst/>
          </a:prstGeom>
        </p:spPr>
        <p:txBody>
          <a:bodyPr vert="horz" lIns="91440" tIns="45720" rIns="91440" bIns="45720" rtlCol="0" anchor="t">
            <a:normAutofit/>
          </a:bodyPr>
          <a:lstStyle/>
          <a:p>
            <a:pPr marL="342900" indent="-342900">
              <a:spcBef>
                <a:spcPct val="20000"/>
              </a:spcBef>
              <a:buClr>
                <a:srgbClr val="FF6600"/>
              </a:buClr>
            </a:pPr>
            <a:r>
              <a:rPr lang="de-DE" sz="2800" dirty="0" smtClean="0">
                <a:solidFill>
                  <a:srgbClr val="FF6600"/>
                </a:solidFill>
              </a:rPr>
              <a:t>﻿</a:t>
            </a:r>
            <a:r>
              <a:rPr lang="de-DE" sz="2800" dirty="0" smtClean="0"/>
              <a:t>﻿	</a:t>
            </a:r>
            <a:r>
              <a:rPr lang="de-DE" sz="2800" dirty="0" err="1" smtClean="0"/>
              <a:t>﻿Die</a:t>
            </a:r>
            <a:r>
              <a:rPr lang="de-DE" sz="2800" dirty="0" smtClean="0"/>
              <a:t> Pille für den Mann: Was Frauen darüber denken</a:t>
            </a:r>
          </a:p>
          <a:p>
            <a:pPr marL="342900" lvl="0" indent="-342900">
              <a:spcBef>
                <a:spcPct val="20000"/>
              </a:spcBef>
              <a:buClr>
                <a:srgbClr val="FF6600"/>
              </a:buClr>
              <a:buFont typeface="Arial"/>
              <a:buChar char="•"/>
            </a:pPr>
            <a:r>
              <a:rPr lang="de-DE" sz="2800" dirty="0" smtClean="0">
                <a:solidFill>
                  <a:schemeClr val="tx2">
                    <a:lumMod val="60000"/>
                    <a:lumOff val="40000"/>
                  </a:schemeClr>
                </a:solidFill>
              </a:rPr>
              <a:t>Frage an die Frauen: </a:t>
            </a:r>
            <a:r>
              <a:rPr lang="de-DE" sz="2800" dirty="0" err="1" smtClean="0"/>
              <a:t>﻿﻿﻿﻿﻿﻿﻿﻿„Angenommen</a:t>
            </a:r>
            <a:r>
              <a:rPr lang="de-DE" sz="2800" dirty="0" smtClean="0"/>
              <a:t> Ihr Partner würde die Pille für den Mann nehmen.</a:t>
            </a:r>
            <a:r>
              <a:rPr lang="de-DE" sz="2800" dirty="0" smtClean="0"/>
              <a:t> Wie </a:t>
            </a:r>
            <a:r>
              <a:rPr lang="de-DE" sz="2800" dirty="0" smtClean="0"/>
              <a:t>würden Sie vorgehen?“</a:t>
            </a:r>
          </a:p>
          <a:p>
            <a:pPr marL="342900" lvl="0" indent="-342900">
              <a:spcBef>
                <a:spcPct val="20000"/>
              </a:spcBef>
              <a:buClr>
                <a:srgbClr val="FF6600"/>
              </a:buClr>
              <a:buFont typeface="Arial"/>
              <a:buChar char="•"/>
            </a:pPr>
            <a:endParaRPr lang="de-DE" sz="2800" dirty="0" smtClean="0"/>
          </a:p>
          <a:p>
            <a:pPr marL="342900" lvl="0" indent="-342900">
              <a:spcBef>
                <a:spcPct val="20000"/>
              </a:spcBef>
              <a:buClr>
                <a:srgbClr val="FF6600"/>
              </a:buClr>
              <a:buFont typeface="Arial"/>
              <a:buChar char="•"/>
            </a:pPr>
            <a:endParaRPr lang="de-DE" sz="2800" dirty="0" smtClean="0"/>
          </a:p>
          <a:p>
            <a:pPr marL="342900" lvl="0" indent="-342900">
              <a:spcBef>
                <a:spcPct val="20000"/>
              </a:spcBef>
              <a:buClr>
                <a:srgbClr val="FF6600"/>
              </a:buClr>
              <a:buFont typeface="Arial"/>
              <a:buChar char="•"/>
            </a:pPr>
            <a:endParaRPr lang="de-DE" sz="2800" dirty="0" smtClean="0"/>
          </a:p>
          <a:p>
            <a:pPr marL="342900" lvl="0" indent="-342900">
              <a:spcBef>
                <a:spcPct val="20000"/>
              </a:spcBef>
              <a:buClr>
                <a:srgbClr val="FF6600"/>
              </a:buClr>
              <a:buFont typeface="Arial"/>
              <a:buChar char="•"/>
            </a:pPr>
            <a:endParaRPr kumimoji="0" lang="de-DE"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152400" y="0"/>
            <a:ext cx="8991600" cy="400110"/>
          </a:xfrm>
          <a:prstGeom prst="rect">
            <a:avLst/>
          </a:prstGeom>
          <a:noFill/>
        </p:spPr>
        <p:txBody>
          <a:bodyPr wrap="square" rtlCol="0">
            <a:spAutoFit/>
          </a:bodyPr>
          <a:lstStyle/>
          <a:p>
            <a:pPr algn="r"/>
            <a:r>
              <a:rPr lang="de-DE" sz="2000" dirty="0" err="1" smtClean="0">
                <a:solidFill>
                  <a:srgbClr val="FFFFFF"/>
                </a:solidFill>
              </a:rPr>
              <a:t>﻿Verhütung</a:t>
            </a:r>
            <a:r>
              <a:rPr lang="de-DE" sz="2000" dirty="0" smtClean="0">
                <a:solidFill>
                  <a:srgbClr val="FFFFFF"/>
                </a:solidFill>
              </a:rPr>
              <a:t> für den Mann</a:t>
            </a:r>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2"/>
          <a:stretch>
            <a:fillRect/>
          </a:stretch>
        </p:blipFill>
        <p:spPr>
          <a:xfrm>
            <a:off x="152400" y="6477000"/>
            <a:ext cx="904185" cy="30139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Inhaltsplatzhalter 2"/>
          <p:cNvSpPr txBox="1">
            <a:spLocks/>
          </p:cNvSpPr>
          <p:nvPr/>
        </p:nvSpPr>
        <p:spPr>
          <a:xfrm>
            <a:off x="457200" y="2514600"/>
            <a:ext cx="8229600" cy="3611563"/>
          </a:xfrm>
          <a:prstGeom prst="rect">
            <a:avLst/>
          </a:prstGeom>
        </p:spPr>
        <p:txBody>
          <a:bodyPr vert="horz" lIns="91440" tIns="45720" rIns="91440" bIns="45720" rtlCol="0">
            <a:normAutofit/>
          </a:bodyPr>
          <a:lstStyle/>
          <a:p>
            <a:pPr marL="342900" lvl="0" indent="-342900">
              <a:spcBef>
                <a:spcPct val="20000"/>
              </a:spcBef>
              <a:buClr>
                <a:srgbClr val="FF6600"/>
              </a:buClr>
              <a:buFont typeface="Arial"/>
              <a:buChar char="•"/>
            </a:pPr>
            <a:r>
              <a:rPr kumimoji="0" lang="de-DE" sz="2800" b="0" i="0" u="none" strike="noStrike" kern="1200" cap="none" spc="0" normalizeH="0" baseline="0" noProof="0" dirty="0" smtClean="0">
                <a:ln>
                  <a:noFill/>
                </a:ln>
                <a:solidFill>
                  <a:schemeClr val="tx2">
                    <a:lumMod val="60000"/>
                    <a:lumOff val="40000"/>
                  </a:schemeClr>
                </a:solidFill>
                <a:effectLst/>
                <a:uLnTx/>
                <a:uFillTx/>
                <a:latin typeface="+mn-lt"/>
                <a:ea typeface="+mn-ea"/>
                <a:cs typeface="+mn-cs"/>
              </a:rPr>
              <a:t>Frage: </a:t>
            </a:r>
            <a:r>
              <a:rPr lang="de-DE" sz="2800" dirty="0" err="1" smtClean="0"/>
              <a:t>﻿„Was</a:t>
            </a:r>
            <a:r>
              <a:rPr lang="de-DE" sz="2800" dirty="0" smtClean="0"/>
              <a:t> denken Sie, wie häufig wird</a:t>
            </a:r>
            <a:r>
              <a:rPr lang="de-DE" sz="2800" dirty="0" smtClean="0"/>
              <a:t> eine </a:t>
            </a:r>
            <a:r>
              <a:rPr lang="de-DE" sz="2800" dirty="0" smtClean="0"/>
              <a:t>Frau</a:t>
            </a:r>
            <a:r>
              <a:rPr lang="de-DE" sz="2800" dirty="0" smtClean="0"/>
              <a:t> </a:t>
            </a:r>
            <a:br>
              <a:rPr lang="de-DE" sz="2800" dirty="0" smtClean="0"/>
            </a:br>
            <a:r>
              <a:rPr lang="de-DE" sz="2800" dirty="0" smtClean="0"/>
              <a:t>im </a:t>
            </a:r>
            <a:r>
              <a:rPr lang="de-DE" sz="2800" dirty="0" smtClean="0"/>
              <a:t>Leben durchschnittlich schwanger, wenn sie nicht verhütet?“</a:t>
            </a:r>
            <a:endParaRPr kumimoji="0" lang="de-DE"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0" y="0"/>
            <a:ext cx="8991600" cy="400110"/>
          </a:xfrm>
          <a:prstGeom prst="rect">
            <a:avLst/>
          </a:prstGeom>
          <a:noFill/>
        </p:spPr>
        <p:txBody>
          <a:bodyPr wrap="square" rtlCol="0">
            <a:spAutoFit/>
          </a:bodyPr>
          <a:lstStyle/>
          <a:p>
            <a:pPr algn="r"/>
            <a:r>
              <a:rPr lang="de-DE" sz="2000" dirty="0" err="1" smtClean="0">
                <a:solidFill>
                  <a:srgbClr val="FFFFFF"/>
                </a:solidFill>
              </a:rPr>
              <a:t>﻿Einschätzung</a:t>
            </a:r>
            <a:r>
              <a:rPr lang="de-DE" sz="2000" dirty="0" smtClean="0">
                <a:solidFill>
                  <a:srgbClr val="FFFFFF"/>
                </a:solidFill>
              </a:rPr>
              <a:t> </a:t>
            </a:r>
            <a:r>
              <a:rPr lang="de-DE" sz="2000" dirty="0" smtClean="0">
                <a:solidFill>
                  <a:srgbClr val="FFFFFF"/>
                </a:solidFill>
              </a:rPr>
              <a:t>der Fruchtbarkeit: Wie oft werden Frauen schwanger </a:t>
            </a:r>
            <a:r>
              <a:rPr lang="de-DE" sz="2000" dirty="0" err="1" smtClean="0">
                <a:solidFill>
                  <a:srgbClr val="FFFFFF"/>
                </a:solidFill>
              </a:rPr>
              <a:t>﻿</a:t>
            </a:r>
            <a:r>
              <a:rPr lang="de-DE" sz="2000" dirty="0" err="1" smtClean="0">
                <a:solidFill>
                  <a:srgbClr val="FFFFFF"/>
                </a:solidFill>
              </a:rPr>
              <a:t>ohne</a:t>
            </a:r>
            <a:r>
              <a:rPr lang="de-DE" sz="2000" dirty="0" smtClean="0">
                <a:solidFill>
                  <a:srgbClr val="FFFFFF"/>
                </a:solidFill>
              </a:rPr>
              <a:t> </a:t>
            </a:r>
            <a:r>
              <a:rPr lang="de-DE" sz="2000" dirty="0" smtClean="0">
                <a:solidFill>
                  <a:srgbClr val="FFFFFF"/>
                </a:solidFill>
              </a:rPr>
              <a:t>Verhütung?</a:t>
            </a:r>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2"/>
          <a:stretch>
            <a:fillRect/>
          </a:stretch>
        </p:blipFill>
        <p:spPr>
          <a:xfrm>
            <a:off x="152400" y="6477000"/>
            <a:ext cx="904185" cy="301395"/>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Grafik-38ppt.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43229" y="509446"/>
            <a:ext cx="8014761" cy="6069269"/>
          </a:xfrm>
        </p:spPr>
      </p:pic>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0" y="0"/>
            <a:ext cx="8991600" cy="400110"/>
          </a:xfrm>
          <a:prstGeom prst="rect">
            <a:avLst/>
          </a:prstGeom>
          <a:noFill/>
        </p:spPr>
        <p:txBody>
          <a:bodyPr wrap="square" rtlCol="0">
            <a:spAutoFit/>
          </a:bodyPr>
          <a:lstStyle/>
          <a:p>
            <a:pPr algn="r"/>
            <a:r>
              <a:rPr lang="de-DE" sz="2000" dirty="0" err="1" smtClean="0">
                <a:solidFill>
                  <a:srgbClr val="FFFFFF"/>
                </a:solidFill>
              </a:rPr>
              <a:t>﻿Verhütung</a:t>
            </a:r>
            <a:r>
              <a:rPr lang="de-DE" sz="2000" dirty="0" smtClean="0">
                <a:solidFill>
                  <a:srgbClr val="FFFFFF"/>
                </a:solidFill>
              </a:rPr>
              <a:t> für den Mann</a:t>
            </a:r>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4"/>
          <a:stretch>
            <a:fillRect/>
          </a:stretch>
        </p:blipFill>
        <p:spPr>
          <a:xfrm>
            <a:off x="152400" y="6477000"/>
            <a:ext cx="904185" cy="301395"/>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Inhaltsplatzhalter 2"/>
          <p:cNvSpPr txBox="1">
            <a:spLocks/>
          </p:cNvSpPr>
          <p:nvPr/>
        </p:nvSpPr>
        <p:spPr>
          <a:xfrm>
            <a:off x="152400" y="1752600"/>
            <a:ext cx="8686800" cy="4373563"/>
          </a:xfrm>
          <a:prstGeom prst="rect">
            <a:avLst/>
          </a:prstGeom>
        </p:spPr>
        <p:txBody>
          <a:bodyPr vert="horz" lIns="91440" tIns="45720" rIns="91440" bIns="45720" rtlCol="0" anchor="t">
            <a:normAutofit/>
          </a:bodyPr>
          <a:lstStyle/>
          <a:p>
            <a:pPr marL="342900" indent="-342900">
              <a:spcBef>
                <a:spcPct val="20000"/>
              </a:spcBef>
              <a:buClr>
                <a:srgbClr val="FF6600"/>
              </a:buClr>
            </a:pPr>
            <a:r>
              <a:rPr lang="de-DE" sz="2800" dirty="0" smtClean="0">
                <a:solidFill>
                  <a:srgbClr val="FF6600"/>
                </a:solidFill>
              </a:rPr>
              <a:t>﻿</a:t>
            </a:r>
            <a:r>
              <a:rPr lang="de-DE" sz="2800" dirty="0" smtClean="0"/>
              <a:t>﻿	</a:t>
            </a:r>
          </a:p>
          <a:p>
            <a:pPr marL="342900" lvl="0" indent="-342900">
              <a:spcBef>
                <a:spcPct val="20000"/>
              </a:spcBef>
              <a:buClr>
                <a:srgbClr val="FF6600"/>
              </a:buClr>
              <a:buFont typeface="Arial"/>
              <a:buChar char="•"/>
            </a:pPr>
            <a:r>
              <a:rPr lang="de-DE" sz="2800" dirty="0" smtClean="0">
                <a:solidFill>
                  <a:schemeClr val="tx2">
                    <a:lumMod val="60000"/>
                    <a:lumOff val="40000"/>
                  </a:schemeClr>
                </a:solidFill>
              </a:rPr>
              <a:t>Frage: </a:t>
            </a:r>
            <a:r>
              <a:rPr lang="de-DE" sz="2800" dirty="0" err="1" smtClean="0"/>
              <a:t>﻿﻿﻿﻿﻿﻿﻿﻿﻿„Die</a:t>
            </a:r>
            <a:r>
              <a:rPr lang="de-DE" sz="2800" dirty="0" smtClean="0"/>
              <a:t> ‚Pille danach‘ verhindert eine </a:t>
            </a:r>
            <a:r>
              <a:rPr lang="de-DE" sz="2800" dirty="0" err="1" smtClean="0"/>
              <a:t>Schwanger-schaft</a:t>
            </a:r>
            <a:r>
              <a:rPr lang="de-DE" sz="2800" dirty="0" smtClean="0"/>
              <a:t>, wenn sie gleich nach einem ungeschützten Geschlechtsverkehr genommen wird. Es ist keine ‚Abtreibungs-Pille‘. Haben Sie die ‚Pille danach‘ als Notfallverhütung für alle Fälle zu Hause?”</a:t>
            </a:r>
          </a:p>
          <a:p>
            <a:pPr marL="342900" lvl="0" indent="-342900">
              <a:spcBef>
                <a:spcPct val="20000"/>
              </a:spcBef>
              <a:buClr>
                <a:srgbClr val="FF6600"/>
              </a:buClr>
              <a:buFont typeface="Arial"/>
              <a:buChar char="•"/>
            </a:pPr>
            <a:endParaRPr lang="de-DE" sz="2800" dirty="0" smtClean="0"/>
          </a:p>
          <a:p>
            <a:pPr marL="342900" lvl="0" indent="-342900">
              <a:spcBef>
                <a:spcPct val="20000"/>
              </a:spcBef>
              <a:buClr>
                <a:srgbClr val="FF6600"/>
              </a:buClr>
              <a:buFont typeface="Arial"/>
              <a:buChar char="•"/>
            </a:pPr>
            <a:endParaRPr lang="de-DE" sz="2800" dirty="0" smtClean="0"/>
          </a:p>
          <a:p>
            <a:pPr marL="342900" lvl="0" indent="-342900">
              <a:spcBef>
                <a:spcPct val="20000"/>
              </a:spcBef>
              <a:buClr>
                <a:srgbClr val="FF6600"/>
              </a:buClr>
              <a:buFont typeface="Arial"/>
              <a:buChar char="•"/>
            </a:pPr>
            <a:endParaRPr lang="de-DE" sz="2800" dirty="0" smtClean="0"/>
          </a:p>
          <a:p>
            <a:pPr marL="342900" lvl="0" indent="-342900">
              <a:spcBef>
                <a:spcPct val="20000"/>
              </a:spcBef>
              <a:buClr>
                <a:srgbClr val="FF6600"/>
              </a:buClr>
              <a:buFont typeface="Arial"/>
              <a:buChar char="•"/>
            </a:pPr>
            <a:endParaRPr kumimoji="0" lang="de-DE"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152400" y="0"/>
            <a:ext cx="8991600" cy="400110"/>
          </a:xfrm>
          <a:prstGeom prst="rect">
            <a:avLst/>
          </a:prstGeom>
          <a:noFill/>
        </p:spPr>
        <p:txBody>
          <a:bodyPr wrap="square" rtlCol="0">
            <a:spAutoFit/>
          </a:bodyPr>
          <a:lstStyle/>
          <a:p>
            <a:pPr algn="r"/>
            <a:r>
              <a:rPr lang="de-DE" sz="2000" dirty="0" err="1" smtClean="0">
                <a:solidFill>
                  <a:srgbClr val="FFFFFF"/>
                </a:solidFill>
              </a:rPr>
              <a:t>﻿Anwendung</a:t>
            </a:r>
            <a:r>
              <a:rPr lang="de-DE" sz="2000" dirty="0" smtClean="0">
                <a:solidFill>
                  <a:srgbClr val="FFFFFF"/>
                </a:solidFill>
              </a:rPr>
              <a:t> der ‚Pille danach‘?</a:t>
            </a:r>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2"/>
          <a:stretch>
            <a:fillRect/>
          </a:stretch>
        </p:blipFill>
        <p:spPr>
          <a:xfrm>
            <a:off x="152400" y="6477000"/>
            <a:ext cx="904185" cy="301395"/>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0" y="0"/>
            <a:ext cx="8991600" cy="400110"/>
          </a:xfrm>
          <a:prstGeom prst="rect">
            <a:avLst/>
          </a:prstGeom>
          <a:noFill/>
        </p:spPr>
        <p:txBody>
          <a:bodyPr wrap="square" rtlCol="0">
            <a:spAutoFit/>
          </a:bodyPr>
          <a:lstStyle/>
          <a:p>
            <a:pPr algn="r"/>
            <a:r>
              <a:rPr lang="de-DE" sz="2000" dirty="0" err="1" smtClean="0">
                <a:solidFill>
                  <a:srgbClr val="FFFFFF"/>
                </a:solidFill>
              </a:rPr>
              <a:t>﻿Anwendung</a:t>
            </a:r>
            <a:r>
              <a:rPr lang="de-DE" sz="2000" dirty="0" smtClean="0">
                <a:solidFill>
                  <a:srgbClr val="FFFFFF"/>
                </a:solidFill>
              </a:rPr>
              <a:t> der ‚Pille danach‘?</a:t>
            </a:r>
            <a:endParaRPr lang="de-DE" sz="2000" dirty="0" smtClean="0">
              <a:solidFill>
                <a:srgbClr val="FFFFFF"/>
              </a:solidFill>
            </a:endParaRPr>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2"/>
          <a:stretch>
            <a:fillRect/>
          </a:stretch>
        </p:blipFill>
        <p:spPr>
          <a:xfrm>
            <a:off x="152400" y="6477000"/>
            <a:ext cx="904185" cy="301395"/>
          </a:xfrm>
          <a:prstGeom prst="rect">
            <a:avLst/>
          </a:prstGeom>
        </p:spPr>
      </p:pic>
      <p:pic>
        <p:nvPicPr>
          <p:cNvPr id="12" name="Inhaltsplatzhalter 11" descr="Grafik-39ppt.pdf"/>
          <p:cNvPicPr>
            <a:picLocks noGrp="1" noChangeAspect="1"/>
          </p:cNvPicPr>
          <p:nvPr>
            <p:ph idx="1"/>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0368" y="2453888"/>
            <a:ext cx="9313116" cy="2883559"/>
          </a:xfrm>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Inhaltsplatzhalter 2"/>
          <p:cNvSpPr txBox="1">
            <a:spLocks/>
          </p:cNvSpPr>
          <p:nvPr/>
        </p:nvSpPr>
        <p:spPr>
          <a:xfrm>
            <a:off x="152400" y="2514600"/>
            <a:ext cx="8686800" cy="3611563"/>
          </a:xfrm>
          <a:prstGeom prst="rect">
            <a:avLst/>
          </a:prstGeom>
        </p:spPr>
        <p:txBody>
          <a:bodyPr vert="horz" lIns="91440" tIns="45720" rIns="91440" bIns="45720" rtlCol="0" anchor="t">
            <a:normAutofit/>
          </a:bodyPr>
          <a:lstStyle/>
          <a:p>
            <a:pPr marL="342900" indent="-342900">
              <a:spcBef>
                <a:spcPct val="20000"/>
              </a:spcBef>
              <a:buClr>
                <a:srgbClr val="FF6600"/>
              </a:buClr>
            </a:pPr>
            <a:r>
              <a:rPr lang="de-DE" sz="2800" dirty="0" smtClean="0">
                <a:solidFill>
                  <a:srgbClr val="FF6600"/>
                </a:solidFill>
              </a:rPr>
              <a:t>﻿</a:t>
            </a:r>
            <a:r>
              <a:rPr lang="de-DE" sz="2800" dirty="0" smtClean="0"/>
              <a:t>﻿	</a:t>
            </a:r>
          </a:p>
          <a:p>
            <a:pPr marL="342900" lvl="0" indent="-342900">
              <a:spcBef>
                <a:spcPct val="20000"/>
              </a:spcBef>
              <a:buClr>
                <a:srgbClr val="FF6600"/>
              </a:buClr>
              <a:buFont typeface="Arial"/>
              <a:buChar char="•"/>
            </a:pPr>
            <a:r>
              <a:rPr lang="de-DE" sz="2800" dirty="0" smtClean="0">
                <a:solidFill>
                  <a:schemeClr val="tx2">
                    <a:lumMod val="60000"/>
                    <a:lumOff val="40000"/>
                  </a:schemeClr>
                </a:solidFill>
              </a:rPr>
              <a:t>Frage: </a:t>
            </a:r>
            <a:r>
              <a:rPr lang="de-DE" sz="2800" dirty="0" err="1" smtClean="0"/>
              <a:t>﻿﻿﻿﻿﻿﻿﻿﻿﻿﻿„Nehmen</a:t>
            </a:r>
            <a:r>
              <a:rPr lang="de-DE" sz="2800" dirty="0" smtClean="0"/>
              <a:t> Sie die ‚Pille danach‘ mit in </a:t>
            </a:r>
            <a:r>
              <a:rPr lang="de-DE" sz="2800" dirty="0" smtClean="0"/>
              <a:t>den Urlaub</a:t>
            </a:r>
            <a:r>
              <a:rPr lang="de-DE" sz="2800" dirty="0" smtClean="0"/>
              <a:t>?“</a:t>
            </a:r>
          </a:p>
          <a:p>
            <a:pPr marL="342900" lvl="0" indent="-342900">
              <a:spcBef>
                <a:spcPct val="20000"/>
              </a:spcBef>
              <a:buClr>
                <a:srgbClr val="FF6600"/>
              </a:buClr>
              <a:buFont typeface="Arial"/>
              <a:buChar char="•"/>
            </a:pPr>
            <a:endParaRPr lang="de-DE" sz="2800" dirty="0" smtClean="0"/>
          </a:p>
          <a:p>
            <a:pPr marL="342900" lvl="0" indent="-342900">
              <a:spcBef>
                <a:spcPct val="20000"/>
              </a:spcBef>
              <a:buClr>
                <a:srgbClr val="FF6600"/>
              </a:buClr>
              <a:buFont typeface="Arial"/>
              <a:buChar char="•"/>
            </a:pPr>
            <a:endParaRPr lang="de-DE" sz="2800" dirty="0" smtClean="0"/>
          </a:p>
          <a:p>
            <a:pPr marL="342900" lvl="0" indent="-342900">
              <a:spcBef>
                <a:spcPct val="20000"/>
              </a:spcBef>
              <a:buClr>
                <a:srgbClr val="FF6600"/>
              </a:buClr>
              <a:buFont typeface="Arial"/>
              <a:buChar char="•"/>
            </a:pPr>
            <a:endParaRPr lang="de-DE" sz="2800" dirty="0" smtClean="0"/>
          </a:p>
          <a:p>
            <a:pPr marL="342900" lvl="0" indent="-342900">
              <a:spcBef>
                <a:spcPct val="20000"/>
              </a:spcBef>
              <a:buClr>
                <a:srgbClr val="FF6600"/>
              </a:buClr>
              <a:buFont typeface="Arial"/>
              <a:buChar char="•"/>
            </a:pPr>
            <a:endParaRPr kumimoji="0" lang="de-DE"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152400" y="0"/>
            <a:ext cx="8991600" cy="400110"/>
          </a:xfrm>
          <a:prstGeom prst="rect">
            <a:avLst/>
          </a:prstGeom>
          <a:noFill/>
        </p:spPr>
        <p:txBody>
          <a:bodyPr wrap="square" rtlCol="0">
            <a:spAutoFit/>
          </a:bodyPr>
          <a:lstStyle/>
          <a:p>
            <a:pPr algn="r"/>
            <a:r>
              <a:rPr lang="de-DE" sz="2000" dirty="0" err="1" smtClean="0">
                <a:solidFill>
                  <a:srgbClr val="FFFFFF"/>
                </a:solidFill>
              </a:rPr>
              <a:t>﻿Anwendung</a:t>
            </a:r>
            <a:r>
              <a:rPr lang="de-DE" sz="2000" dirty="0" smtClean="0">
                <a:solidFill>
                  <a:srgbClr val="FFFFFF"/>
                </a:solidFill>
              </a:rPr>
              <a:t> der ‚Pille danach‘?</a:t>
            </a:r>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2"/>
          <a:stretch>
            <a:fillRect/>
          </a:stretch>
        </p:blipFill>
        <p:spPr>
          <a:xfrm>
            <a:off x="152400" y="6477000"/>
            <a:ext cx="904185" cy="301395"/>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Grafik-40ppt.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34719" y="1957384"/>
            <a:ext cx="9000610" cy="2839248"/>
          </a:xfrm>
        </p:spPr>
      </p:pic>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0" y="0"/>
            <a:ext cx="8991600" cy="400110"/>
          </a:xfrm>
          <a:prstGeom prst="rect">
            <a:avLst/>
          </a:prstGeom>
          <a:noFill/>
        </p:spPr>
        <p:txBody>
          <a:bodyPr wrap="square" rtlCol="0">
            <a:spAutoFit/>
          </a:bodyPr>
          <a:lstStyle/>
          <a:p>
            <a:pPr algn="r"/>
            <a:r>
              <a:rPr lang="de-DE" sz="2000" dirty="0" err="1" smtClean="0">
                <a:solidFill>
                  <a:srgbClr val="FFFFFF"/>
                </a:solidFill>
              </a:rPr>
              <a:t>﻿Anwendung</a:t>
            </a:r>
            <a:r>
              <a:rPr lang="de-DE" sz="2000" dirty="0" smtClean="0">
                <a:solidFill>
                  <a:srgbClr val="FFFFFF"/>
                </a:solidFill>
              </a:rPr>
              <a:t> der ‚Pille danach‘?</a:t>
            </a:r>
            <a:endParaRPr lang="de-DE" sz="2000" dirty="0" smtClean="0">
              <a:solidFill>
                <a:srgbClr val="FFFFFF"/>
              </a:solidFill>
            </a:endParaRPr>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4"/>
          <a:stretch>
            <a:fillRect/>
          </a:stretch>
        </p:blipFill>
        <p:spPr>
          <a:xfrm>
            <a:off x="152400" y="6477000"/>
            <a:ext cx="904185" cy="301395"/>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Grafik-41ppt.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88101" y="1295400"/>
            <a:ext cx="8920139" cy="4363531"/>
          </a:xfrm>
        </p:spPr>
      </p:pic>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0" y="0"/>
            <a:ext cx="8991600" cy="400110"/>
          </a:xfrm>
          <a:prstGeom prst="rect">
            <a:avLst/>
          </a:prstGeom>
          <a:noFill/>
        </p:spPr>
        <p:txBody>
          <a:bodyPr wrap="square" rtlCol="0">
            <a:spAutoFit/>
          </a:bodyPr>
          <a:lstStyle/>
          <a:p>
            <a:pPr algn="r"/>
            <a:r>
              <a:rPr lang="de-DE" sz="2000" dirty="0" err="1" smtClean="0">
                <a:solidFill>
                  <a:srgbClr val="FFFFFF"/>
                </a:solidFill>
              </a:rPr>
              <a:t>﻿Rezeptfreie</a:t>
            </a:r>
            <a:r>
              <a:rPr lang="de-DE" sz="2000" dirty="0" smtClean="0">
                <a:solidFill>
                  <a:srgbClr val="FFFFFF"/>
                </a:solidFill>
              </a:rPr>
              <a:t> Abgabe der ‚Abtreibungspille‘</a:t>
            </a:r>
            <a:endParaRPr lang="de-DE" dirty="0"/>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4"/>
          <a:stretch>
            <a:fillRect/>
          </a:stretch>
        </p:blipFill>
        <p:spPr>
          <a:xfrm>
            <a:off x="152400" y="6477000"/>
            <a:ext cx="904185" cy="301395"/>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Inhaltsplatzhalter 2"/>
          <p:cNvSpPr txBox="1">
            <a:spLocks/>
          </p:cNvSpPr>
          <p:nvPr/>
        </p:nvSpPr>
        <p:spPr>
          <a:xfrm>
            <a:off x="152400" y="1828800"/>
            <a:ext cx="8686800" cy="4297363"/>
          </a:xfrm>
          <a:prstGeom prst="rect">
            <a:avLst/>
          </a:prstGeom>
        </p:spPr>
        <p:txBody>
          <a:bodyPr vert="horz" lIns="91440" tIns="45720" rIns="91440" bIns="45720" rtlCol="0" anchor="t">
            <a:normAutofit/>
          </a:bodyPr>
          <a:lstStyle/>
          <a:p>
            <a:pPr marL="342900" indent="-342900">
              <a:spcBef>
                <a:spcPct val="20000"/>
              </a:spcBef>
              <a:buClr>
                <a:srgbClr val="FF6600"/>
              </a:buClr>
            </a:pPr>
            <a:r>
              <a:rPr lang="de-DE" sz="2800" dirty="0" smtClean="0">
                <a:solidFill>
                  <a:srgbClr val="FF6600"/>
                </a:solidFill>
              </a:rPr>
              <a:t>﻿</a:t>
            </a:r>
            <a:r>
              <a:rPr lang="de-DE" sz="2800" dirty="0" smtClean="0"/>
              <a:t>﻿	</a:t>
            </a:r>
          </a:p>
          <a:p>
            <a:pPr marL="342900" lvl="0" indent="-342900">
              <a:spcBef>
                <a:spcPct val="20000"/>
              </a:spcBef>
              <a:buClr>
                <a:srgbClr val="FF6600"/>
              </a:buClr>
              <a:buFont typeface="Arial"/>
              <a:buChar char="•"/>
            </a:pPr>
            <a:r>
              <a:rPr lang="de-DE" sz="2800" dirty="0" smtClean="0">
                <a:solidFill>
                  <a:schemeClr val="tx2">
                    <a:lumMod val="60000"/>
                    <a:lumOff val="40000"/>
                  </a:schemeClr>
                </a:solidFill>
              </a:rPr>
              <a:t>Frage: </a:t>
            </a:r>
            <a:r>
              <a:rPr lang="de-DE" sz="2800" dirty="0" err="1" smtClean="0"/>
              <a:t>﻿﻿﻿﻿﻿﻿﻿﻿﻿﻿﻿„Die</a:t>
            </a:r>
            <a:r>
              <a:rPr lang="de-DE" sz="2800" dirty="0" smtClean="0"/>
              <a:t> wirksamsten Methoden sind </a:t>
            </a:r>
            <a:r>
              <a:rPr lang="de-DE" sz="2800" dirty="0" err="1" smtClean="0"/>
              <a:t>Langzeit-methoden</a:t>
            </a:r>
            <a:r>
              <a:rPr lang="de-DE" sz="2800" dirty="0" smtClean="0"/>
              <a:t>. Diese schützen zwar viele Jahre, allerdings fallen Kosten am Beginn an. Würde Sie eine </a:t>
            </a:r>
            <a:r>
              <a:rPr lang="de-DE" sz="2800" dirty="0" err="1" smtClean="0"/>
              <a:t>Kosten-übernahme</a:t>
            </a:r>
            <a:r>
              <a:rPr lang="de-DE" sz="2800" dirty="0" smtClean="0"/>
              <a:t> </a:t>
            </a:r>
            <a:r>
              <a:rPr lang="de-DE" sz="2800" dirty="0" smtClean="0"/>
              <a:t>durch die Krankenkasse dazu bewegen, eine solche Methode anzuwenden?“</a:t>
            </a:r>
          </a:p>
          <a:p>
            <a:pPr marL="342900" lvl="0" indent="-342900">
              <a:spcBef>
                <a:spcPct val="20000"/>
              </a:spcBef>
              <a:buClr>
                <a:srgbClr val="FF6600"/>
              </a:buClr>
              <a:buFont typeface="Arial"/>
              <a:buChar char="•"/>
            </a:pPr>
            <a:endParaRPr lang="de-DE" sz="2800" dirty="0" smtClean="0"/>
          </a:p>
          <a:p>
            <a:pPr marL="342900" lvl="0" indent="-342900">
              <a:spcBef>
                <a:spcPct val="20000"/>
              </a:spcBef>
              <a:buClr>
                <a:srgbClr val="FF6600"/>
              </a:buClr>
              <a:buFont typeface="Arial"/>
              <a:buChar char="•"/>
            </a:pPr>
            <a:endParaRPr lang="de-DE" sz="2800" dirty="0" smtClean="0"/>
          </a:p>
          <a:p>
            <a:pPr marL="342900" lvl="0" indent="-342900">
              <a:spcBef>
                <a:spcPct val="20000"/>
              </a:spcBef>
              <a:buClr>
                <a:srgbClr val="FF6600"/>
              </a:buClr>
              <a:buFont typeface="Arial"/>
              <a:buChar char="•"/>
            </a:pPr>
            <a:endParaRPr lang="de-DE" sz="2800" dirty="0" smtClean="0"/>
          </a:p>
          <a:p>
            <a:pPr marL="342900" lvl="0" indent="-342900">
              <a:spcBef>
                <a:spcPct val="20000"/>
              </a:spcBef>
              <a:buClr>
                <a:srgbClr val="FF6600"/>
              </a:buClr>
              <a:buFont typeface="Arial"/>
              <a:buChar char="•"/>
            </a:pPr>
            <a:endParaRPr kumimoji="0" lang="de-DE"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152400" y="0"/>
            <a:ext cx="8991600" cy="400110"/>
          </a:xfrm>
          <a:prstGeom prst="rect">
            <a:avLst/>
          </a:prstGeom>
          <a:noFill/>
        </p:spPr>
        <p:txBody>
          <a:bodyPr wrap="square" rtlCol="0">
            <a:spAutoFit/>
          </a:bodyPr>
          <a:lstStyle/>
          <a:p>
            <a:pPr algn="r"/>
            <a:r>
              <a:rPr lang="de-DE" sz="2000" dirty="0" err="1" smtClean="0">
                <a:solidFill>
                  <a:srgbClr val="FFFFFF"/>
                </a:solidFill>
              </a:rPr>
              <a:t>﻿Ausblick</a:t>
            </a:r>
            <a:endParaRPr lang="de-DE" sz="2000" dirty="0" smtClean="0">
              <a:solidFill>
                <a:srgbClr val="FFFFFF"/>
              </a:solidFill>
            </a:endParaRPr>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2"/>
          <a:stretch>
            <a:fillRect/>
          </a:stretch>
        </p:blipFill>
        <p:spPr>
          <a:xfrm>
            <a:off x="152400" y="6477000"/>
            <a:ext cx="904185" cy="301395"/>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Grafik-42ppt.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95029" y="815792"/>
            <a:ext cx="8857066" cy="4571389"/>
          </a:xfrm>
        </p:spPr>
      </p:pic>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0" y="0"/>
            <a:ext cx="8991600" cy="400110"/>
          </a:xfrm>
          <a:prstGeom prst="rect">
            <a:avLst/>
          </a:prstGeom>
          <a:noFill/>
        </p:spPr>
        <p:txBody>
          <a:bodyPr wrap="square" rtlCol="0">
            <a:spAutoFit/>
          </a:bodyPr>
          <a:lstStyle/>
          <a:p>
            <a:pPr algn="r"/>
            <a:r>
              <a:rPr lang="de-DE" sz="2000" dirty="0" err="1" smtClean="0">
                <a:solidFill>
                  <a:srgbClr val="FFFFFF"/>
                </a:solidFill>
              </a:rPr>
              <a:t>﻿Ausblick</a:t>
            </a:r>
            <a:endParaRPr lang="de-DE" sz="2000" dirty="0" smtClean="0">
              <a:solidFill>
                <a:srgbClr val="FFFFFF"/>
              </a:solidFill>
            </a:endParaRPr>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4"/>
          <a:stretch>
            <a:fillRect/>
          </a:stretch>
        </p:blipFill>
        <p:spPr>
          <a:xfrm>
            <a:off x="152400" y="6477000"/>
            <a:ext cx="904185" cy="301395"/>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Inhaltsplatzhalter 2"/>
          <p:cNvSpPr txBox="1">
            <a:spLocks/>
          </p:cNvSpPr>
          <p:nvPr/>
        </p:nvSpPr>
        <p:spPr>
          <a:xfrm>
            <a:off x="152400" y="2057400"/>
            <a:ext cx="8686800" cy="4068763"/>
          </a:xfrm>
          <a:prstGeom prst="rect">
            <a:avLst/>
          </a:prstGeom>
        </p:spPr>
        <p:txBody>
          <a:bodyPr vert="horz" lIns="91440" tIns="45720" rIns="91440" bIns="45720" rtlCol="0" anchor="t">
            <a:normAutofit/>
          </a:bodyPr>
          <a:lstStyle/>
          <a:p>
            <a:pPr marL="342900" indent="-342900">
              <a:spcBef>
                <a:spcPct val="20000"/>
              </a:spcBef>
              <a:buClr>
                <a:srgbClr val="FF6600"/>
              </a:buClr>
            </a:pPr>
            <a:r>
              <a:rPr lang="de-DE" sz="2800" dirty="0" smtClean="0">
                <a:solidFill>
                  <a:srgbClr val="FF6600"/>
                </a:solidFill>
              </a:rPr>
              <a:t>﻿</a:t>
            </a:r>
            <a:r>
              <a:rPr lang="de-DE" sz="2800" dirty="0" smtClean="0"/>
              <a:t>﻿	</a:t>
            </a:r>
          </a:p>
          <a:p>
            <a:pPr marL="342900" lvl="0" indent="-342900">
              <a:spcBef>
                <a:spcPct val="20000"/>
              </a:spcBef>
              <a:buClr>
                <a:srgbClr val="FF6600"/>
              </a:buClr>
              <a:buFont typeface="Arial"/>
              <a:buChar char="•"/>
            </a:pPr>
            <a:r>
              <a:rPr lang="de-DE" sz="2800" dirty="0" smtClean="0">
                <a:solidFill>
                  <a:schemeClr val="tx2">
                    <a:lumMod val="60000"/>
                    <a:lumOff val="40000"/>
                  </a:schemeClr>
                </a:solidFill>
              </a:rPr>
              <a:t>Frage: </a:t>
            </a:r>
            <a:r>
              <a:rPr lang="de-DE" sz="2800" dirty="0" err="1" smtClean="0"/>
              <a:t>﻿﻿﻿﻿﻿﻿﻿﻿﻿﻿﻿﻿„Was</a:t>
            </a:r>
            <a:r>
              <a:rPr lang="de-DE" sz="2800" dirty="0" smtClean="0"/>
              <a:t> würden Sie sich hinsichtlich Verhütung wünschen? Welches der folgenden Argumente ist für Sie am wichtigsten?“</a:t>
            </a:r>
          </a:p>
          <a:p>
            <a:pPr marL="342900" lvl="0" indent="-342900">
              <a:spcBef>
                <a:spcPct val="20000"/>
              </a:spcBef>
              <a:buClr>
                <a:srgbClr val="FF6600"/>
              </a:buClr>
              <a:buFont typeface="Arial"/>
              <a:buChar char="•"/>
            </a:pPr>
            <a:endParaRPr lang="de-DE" sz="2800" dirty="0" smtClean="0"/>
          </a:p>
          <a:p>
            <a:pPr marL="342900" lvl="0" indent="-342900">
              <a:spcBef>
                <a:spcPct val="20000"/>
              </a:spcBef>
              <a:buClr>
                <a:srgbClr val="FF6600"/>
              </a:buClr>
              <a:buFont typeface="Arial"/>
              <a:buChar char="•"/>
            </a:pPr>
            <a:endParaRPr lang="de-DE" sz="2800" dirty="0" smtClean="0"/>
          </a:p>
          <a:p>
            <a:pPr marL="342900" lvl="0" indent="-342900">
              <a:spcBef>
                <a:spcPct val="20000"/>
              </a:spcBef>
              <a:buClr>
                <a:srgbClr val="FF6600"/>
              </a:buClr>
              <a:buFont typeface="Arial"/>
              <a:buChar char="•"/>
            </a:pPr>
            <a:endParaRPr lang="de-DE" sz="2800" dirty="0" smtClean="0"/>
          </a:p>
          <a:p>
            <a:pPr marL="342900" lvl="0" indent="-342900">
              <a:spcBef>
                <a:spcPct val="20000"/>
              </a:spcBef>
              <a:buClr>
                <a:srgbClr val="FF6600"/>
              </a:buClr>
              <a:buFont typeface="Arial"/>
              <a:buChar char="•"/>
            </a:pPr>
            <a:endParaRPr kumimoji="0" lang="de-DE"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152400" y="0"/>
            <a:ext cx="8991600" cy="400110"/>
          </a:xfrm>
          <a:prstGeom prst="rect">
            <a:avLst/>
          </a:prstGeom>
          <a:noFill/>
        </p:spPr>
        <p:txBody>
          <a:bodyPr wrap="square" rtlCol="0">
            <a:spAutoFit/>
          </a:bodyPr>
          <a:lstStyle/>
          <a:p>
            <a:pPr algn="r"/>
            <a:r>
              <a:rPr lang="de-DE" sz="2000" dirty="0" err="1" smtClean="0">
                <a:solidFill>
                  <a:srgbClr val="FFFFFF"/>
                </a:solidFill>
              </a:rPr>
              <a:t>﻿Ausblick</a:t>
            </a:r>
            <a:endParaRPr lang="de-DE" sz="2000" dirty="0" smtClean="0">
              <a:solidFill>
                <a:srgbClr val="FFFFFF"/>
              </a:solidFill>
            </a:endParaRPr>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2"/>
          <a:stretch>
            <a:fillRect/>
          </a:stretch>
        </p:blipFill>
        <p:spPr>
          <a:xfrm>
            <a:off x="152400" y="6477000"/>
            <a:ext cx="904185" cy="301395"/>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Grafik-43ppt.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9103" y="1298556"/>
            <a:ext cx="9043656" cy="3790639"/>
          </a:xfrm>
        </p:spPr>
      </p:pic>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0" y="0"/>
            <a:ext cx="8991600" cy="400110"/>
          </a:xfrm>
          <a:prstGeom prst="rect">
            <a:avLst/>
          </a:prstGeom>
          <a:noFill/>
        </p:spPr>
        <p:txBody>
          <a:bodyPr wrap="square" rtlCol="0">
            <a:spAutoFit/>
          </a:bodyPr>
          <a:lstStyle/>
          <a:p>
            <a:pPr algn="r"/>
            <a:r>
              <a:rPr lang="de-DE" sz="2000" dirty="0" smtClean="0">
                <a:solidFill>
                  <a:srgbClr val="FFFFFF"/>
                </a:solidFill>
              </a:rPr>
              <a:t>Ausblick</a:t>
            </a:r>
            <a:endParaRPr lang="de-DE" dirty="0"/>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4"/>
          <a:stretch>
            <a:fillRect/>
          </a:stretch>
        </p:blipFill>
        <p:spPr>
          <a:xfrm>
            <a:off x="152400" y="6477000"/>
            <a:ext cx="904185" cy="30139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Inhaltsplatzhalter 11" descr="Grafik-3ppt.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772160" y="381000"/>
            <a:ext cx="7762240" cy="6096000"/>
          </a:xfrm>
        </p:spPr>
      </p:pic>
      <p:sp>
        <p:nvSpPr>
          <p:cNvPr id="4" name="Rechteck 3"/>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Textfeld 4"/>
          <p:cNvSpPr txBox="1"/>
          <p:nvPr/>
        </p:nvSpPr>
        <p:spPr>
          <a:xfrm>
            <a:off x="0" y="0"/>
            <a:ext cx="8991600" cy="400110"/>
          </a:xfrm>
          <a:prstGeom prst="rect">
            <a:avLst/>
          </a:prstGeom>
          <a:noFill/>
        </p:spPr>
        <p:txBody>
          <a:bodyPr wrap="square" rtlCol="0">
            <a:spAutoFit/>
          </a:bodyPr>
          <a:lstStyle/>
          <a:p>
            <a:pPr algn="r"/>
            <a:r>
              <a:rPr lang="de-DE" sz="2000" dirty="0" err="1" smtClean="0">
                <a:solidFill>
                  <a:srgbClr val="FFFFFF"/>
                </a:solidFill>
              </a:rPr>
              <a:t>﻿﻿Einschätzung</a:t>
            </a:r>
            <a:r>
              <a:rPr lang="de-DE" sz="2000" dirty="0" smtClean="0">
                <a:solidFill>
                  <a:srgbClr val="FFFFFF"/>
                </a:solidFill>
              </a:rPr>
              <a:t> der Fruchtbarkeit:</a:t>
            </a:r>
            <a:r>
              <a:rPr lang="de-DE" sz="2000" dirty="0" smtClean="0">
                <a:solidFill>
                  <a:srgbClr val="FFFFFF"/>
                </a:solidFill>
              </a:rPr>
              <a:t> Wie </a:t>
            </a:r>
            <a:r>
              <a:rPr lang="de-DE" sz="2000" dirty="0" smtClean="0">
                <a:solidFill>
                  <a:srgbClr val="FFFFFF"/>
                </a:solidFill>
              </a:rPr>
              <a:t>oft werden Frauen schwanger </a:t>
            </a:r>
            <a:r>
              <a:rPr lang="de-DE" sz="2000" dirty="0" err="1" smtClean="0">
                <a:solidFill>
                  <a:srgbClr val="FFFFFF"/>
                </a:solidFill>
              </a:rPr>
              <a:t>﻿ohne</a:t>
            </a:r>
            <a:r>
              <a:rPr lang="de-DE" sz="2000" dirty="0" smtClean="0">
                <a:solidFill>
                  <a:srgbClr val="FFFFFF"/>
                </a:solidFill>
              </a:rPr>
              <a:t> Verhütung? </a:t>
            </a:r>
            <a:r>
              <a:rPr lang="de-DE" sz="2000" dirty="0" smtClean="0">
                <a:solidFill>
                  <a:srgbClr val="FFFFFF"/>
                </a:solidFill>
              </a:rPr>
              <a:t> </a:t>
            </a:r>
            <a:endParaRPr lang="de-DE" sz="2000" dirty="0" smtClean="0">
              <a:solidFill>
                <a:srgbClr val="FFFFFF"/>
              </a:solidFill>
            </a:endParaRPr>
          </a:p>
        </p:txBody>
      </p:sp>
      <p:sp>
        <p:nvSpPr>
          <p:cNvPr id="6" name="Textfeld 5"/>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7" name="Bild 6" descr="gynmed_logo_ohneText.tif"/>
          <p:cNvPicPr>
            <a:picLocks noChangeAspect="1"/>
          </p:cNvPicPr>
          <p:nvPr/>
        </p:nvPicPr>
        <p:blipFill>
          <a:blip r:embed="rId4"/>
          <a:stretch>
            <a:fillRect/>
          </a:stretch>
        </p:blipFill>
        <p:spPr>
          <a:xfrm>
            <a:off x="152400" y="6477000"/>
            <a:ext cx="904185" cy="30139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Inhaltsplatzhalter 7" descr="Grafik-4ppt.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88937" y="1142999"/>
            <a:ext cx="8368277" cy="4375865"/>
          </a:xfrm>
        </p:spPr>
      </p:pic>
      <p:sp>
        <p:nvSpPr>
          <p:cNvPr id="4" name="Rechteck 3"/>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Textfeld 4"/>
          <p:cNvSpPr txBox="1"/>
          <p:nvPr/>
        </p:nvSpPr>
        <p:spPr>
          <a:xfrm>
            <a:off x="0" y="0"/>
            <a:ext cx="8991600" cy="707886"/>
          </a:xfrm>
          <a:prstGeom prst="rect">
            <a:avLst/>
          </a:prstGeom>
          <a:noFill/>
        </p:spPr>
        <p:txBody>
          <a:bodyPr wrap="square" rtlCol="0">
            <a:spAutoFit/>
          </a:bodyPr>
          <a:lstStyle/>
          <a:p>
            <a:pPr algn="r"/>
            <a:r>
              <a:rPr lang="de-DE" sz="2000" dirty="0" err="1" smtClean="0">
                <a:solidFill>
                  <a:srgbClr val="FFFFFF"/>
                </a:solidFill>
              </a:rPr>
              <a:t>﻿﻿Einschätzung</a:t>
            </a:r>
            <a:r>
              <a:rPr lang="de-DE" sz="2000" dirty="0" smtClean="0">
                <a:solidFill>
                  <a:srgbClr val="FFFFFF"/>
                </a:solidFill>
              </a:rPr>
              <a:t> der Fruchtbarkeit:</a:t>
            </a:r>
            <a:r>
              <a:rPr lang="de-DE" sz="2000" dirty="0" smtClean="0">
                <a:solidFill>
                  <a:srgbClr val="FFFFFF"/>
                </a:solidFill>
              </a:rPr>
              <a:t> Wie </a:t>
            </a:r>
            <a:r>
              <a:rPr lang="de-DE" sz="2000" dirty="0" smtClean="0">
                <a:solidFill>
                  <a:srgbClr val="FFFFFF"/>
                </a:solidFill>
              </a:rPr>
              <a:t>oft werden Frauen schwanger </a:t>
            </a:r>
            <a:r>
              <a:rPr lang="de-DE" sz="2000" dirty="0" err="1" smtClean="0">
                <a:solidFill>
                  <a:srgbClr val="FFFFFF"/>
                </a:solidFill>
              </a:rPr>
              <a:t>﻿ohne</a:t>
            </a:r>
            <a:r>
              <a:rPr lang="de-DE" sz="2000" dirty="0" smtClean="0">
                <a:solidFill>
                  <a:srgbClr val="FFFFFF"/>
                </a:solidFill>
              </a:rPr>
              <a:t> Verhütung?  </a:t>
            </a:r>
          </a:p>
          <a:p>
            <a:pPr algn="r"/>
            <a:r>
              <a:rPr lang="de-DE" sz="2000" dirty="0" smtClean="0">
                <a:solidFill>
                  <a:srgbClr val="FFFFFF"/>
                </a:solidFill>
              </a:rPr>
              <a:t>ohne </a:t>
            </a:r>
            <a:r>
              <a:rPr lang="de-DE" sz="2000" dirty="0" smtClean="0">
                <a:solidFill>
                  <a:srgbClr val="FFFFFF"/>
                </a:solidFill>
              </a:rPr>
              <a:t>Verhütung</a:t>
            </a:r>
            <a:endParaRPr lang="de-DE" dirty="0"/>
          </a:p>
        </p:txBody>
      </p:sp>
      <p:sp>
        <p:nvSpPr>
          <p:cNvPr id="6" name="Textfeld 5"/>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7" name="Bild 6" descr="gynmed_logo_ohneText.tif"/>
          <p:cNvPicPr>
            <a:picLocks noChangeAspect="1"/>
          </p:cNvPicPr>
          <p:nvPr/>
        </p:nvPicPr>
        <p:blipFill>
          <a:blip r:embed="rId4"/>
          <a:stretch>
            <a:fillRect/>
          </a:stretch>
        </p:blipFill>
        <p:spPr>
          <a:xfrm>
            <a:off x="152400" y="6477000"/>
            <a:ext cx="904185" cy="30139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Inhaltsplatzhalter 2"/>
          <p:cNvSpPr txBox="1">
            <a:spLocks/>
          </p:cNvSpPr>
          <p:nvPr/>
        </p:nvSpPr>
        <p:spPr>
          <a:xfrm>
            <a:off x="457200" y="2209800"/>
            <a:ext cx="8229600" cy="3916363"/>
          </a:xfrm>
          <a:prstGeom prst="rect">
            <a:avLst/>
          </a:prstGeom>
        </p:spPr>
        <p:txBody>
          <a:bodyPr vert="horz" lIns="91440" tIns="45720" rIns="91440" bIns="45720" rtlCol="0">
            <a:normAutofit/>
          </a:bodyPr>
          <a:lstStyle/>
          <a:p>
            <a:pPr marL="342900" lvl="0" indent="-342900">
              <a:spcBef>
                <a:spcPct val="20000"/>
              </a:spcBef>
              <a:buClr>
                <a:srgbClr val="FF6600"/>
              </a:buClr>
              <a:buFont typeface="Arial"/>
              <a:buChar char="•"/>
            </a:pPr>
            <a:r>
              <a:rPr kumimoji="0" lang="de-DE" sz="2800" b="0" i="0" u="none" strike="noStrike" kern="1200" cap="none" spc="0" normalizeH="0" baseline="0" noProof="0" dirty="0" smtClean="0">
                <a:ln>
                  <a:noFill/>
                </a:ln>
                <a:solidFill>
                  <a:schemeClr val="tx2">
                    <a:lumMod val="60000"/>
                    <a:lumOff val="40000"/>
                  </a:schemeClr>
                </a:solidFill>
                <a:effectLst/>
                <a:uLnTx/>
                <a:uFillTx/>
                <a:latin typeface="+mn-lt"/>
                <a:ea typeface="+mn-ea"/>
                <a:cs typeface="+mn-cs"/>
              </a:rPr>
              <a:t>Frage: </a:t>
            </a:r>
            <a:r>
              <a:rPr lang="de-DE" sz="2800" dirty="0" err="1" smtClean="0"/>
              <a:t>﻿﻿„Haben</a:t>
            </a:r>
            <a:r>
              <a:rPr lang="de-DE" sz="2800" dirty="0" smtClean="0"/>
              <a:t> Sie und/oder Ihr Partner/Ihre Partnerin in den letzten 12 Monaten irgendetwas getan oder eine Methode genutzt, um eine ungewollte Schwangerschaft zu verhüten?“</a:t>
            </a:r>
            <a:endParaRPr kumimoji="0" lang="de-DE"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hteck 4"/>
          <p:cNvSpPr/>
          <p:nvPr/>
        </p:nvSpPr>
        <p:spPr>
          <a:xfrm>
            <a:off x="0" y="0"/>
            <a:ext cx="9144000" cy="4001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0" y="0"/>
            <a:ext cx="8991600" cy="400110"/>
          </a:xfrm>
          <a:prstGeom prst="rect">
            <a:avLst/>
          </a:prstGeom>
          <a:noFill/>
        </p:spPr>
        <p:txBody>
          <a:bodyPr wrap="square" rtlCol="0">
            <a:spAutoFit/>
          </a:bodyPr>
          <a:lstStyle/>
          <a:p>
            <a:pPr algn="r"/>
            <a:r>
              <a:rPr lang="de-DE" sz="2000" dirty="0" err="1" smtClean="0">
                <a:solidFill>
                  <a:srgbClr val="FFFFFF"/>
                </a:solidFill>
              </a:rPr>
              <a:t>﻿﻿Wer</a:t>
            </a:r>
            <a:r>
              <a:rPr lang="de-DE" sz="2000" dirty="0" smtClean="0">
                <a:solidFill>
                  <a:srgbClr val="FFFFFF"/>
                </a:solidFill>
              </a:rPr>
              <a:t> verhütet?</a:t>
            </a:r>
          </a:p>
        </p:txBody>
      </p:sp>
      <p:sp>
        <p:nvSpPr>
          <p:cNvPr id="7" name="Textfeld 6"/>
          <p:cNvSpPr txBox="1"/>
          <p:nvPr/>
        </p:nvSpPr>
        <p:spPr>
          <a:xfrm>
            <a:off x="2209800" y="6477000"/>
            <a:ext cx="6781800" cy="246221"/>
          </a:xfrm>
          <a:prstGeom prst="rect">
            <a:avLst/>
          </a:prstGeom>
          <a:noFill/>
        </p:spPr>
        <p:txBody>
          <a:bodyPr wrap="square" rtlCol="0">
            <a:spAutoFit/>
          </a:bodyPr>
          <a:lstStyle/>
          <a:p>
            <a:pPr algn="r"/>
            <a:r>
              <a:rPr lang="de-DE" sz="1000" dirty="0" smtClean="0"/>
              <a:t>Österreichischer Verhütungsreport 2019, </a:t>
            </a:r>
            <a:r>
              <a:rPr lang="de-DE" sz="1000" b="1" dirty="0" err="1" smtClean="0">
                <a:solidFill>
                  <a:schemeClr val="tx2">
                    <a:lumMod val="60000"/>
                    <a:lumOff val="40000"/>
                  </a:schemeClr>
                </a:solidFill>
              </a:rPr>
              <a:t>www.verhütungsreport.at</a:t>
            </a:r>
            <a:endParaRPr lang="de-DE" sz="1000" b="1" dirty="0">
              <a:solidFill>
                <a:schemeClr val="tx2">
                  <a:lumMod val="60000"/>
                  <a:lumOff val="40000"/>
                </a:schemeClr>
              </a:solidFill>
            </a:endParaRPr>
          </a:p>
        </p:txBody>
      </p:sp>
      <p:pic>
        <p:nvPicPr>
          <p:cNvPr id="8" name="Bild 7" descr="gynmed_logo_ohneText.tif"/>
          <p:cNvPicPr>
            <a:picLocks noChangeAspect="1"/>
          </p:cNvPicPr>
          <p:nvPr/>
        </p:nvPicPr>
        <p:blipFill>
          <a:blip r:embed="rId2"/>
          <a:stretch>
            <a:fillRect/>
          </a:stretch>
        </p:blipFill>
        <p:spPr>
          <a:xfrm>
            <a:off x="152400" y="6477000"/>
            <a:ext cx="904185" cy="301395"/>
          </a:xfrm>
          <a:prstGeom prst="rect">
            <a:avLst/>
          </a:prstGeom>
        </p:spPr>
      </p:pic>
    </p:spTree>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1934</Words>
  <Application>Microsoft Macintosh PowerPoint</Application>
  <PresentationFormat>Bildschirmpräsentation (4:3)</PresentationFormat>
  <Paragraphs>208</Paragraphs>
  <Slides>69</Slides>
  <Notes>0</Notes>
  <HiddenSlides>0</HiddenSlides>
  <MMClips>0</MMClips>
  <ScaleCrop>false</ScaleCrop>
  <HeadingPairs>
    <vt:vector size="4" baseType="variant">
      <vt:variant>
        <vt:lpstr>Entwurfsvorlage</vt:lpstr>
      </vt:variant>
      <vt:variant>
        <vt:i4>1</vt:i4>
      </vt:variant>
      <vt:variant>
        <vt:lpstr>Folientitel</vt:lpstr>
      </vt:variant>
      <vt:variant>
        <vt:i4>69</vt:i4>
      </vt:variant>
    </vt:vector>
  </HeadingPairs>
  <TitlesOfParts>
    <vt:vector size="70" baseType="lpstr">
      <vt:lpstr>Office-Design</vt:lpstr>
      <vt:lpstr>Folie 1</vt:lpstr>
      <vt:lpstr>Folie 2</vt:lpstr>
      <vt:lpstr>Folie 3</vt:lpstr>
      <vt:lpstr>Folie 4</vt:lpstr>
      <vt:lpstr>_  </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lpstr>Folie 24</vt:lpstr>
      <vt:lpstr>Folie 25</vt:lpstr>
      <vt:lpstr>Folie 26</vt:lpstr>
      <vt:lpstr>Folie 27</vt:lpstr>
      <vt:lpstr>Folie 28</vt:lpstr>
      <vt:lpstr>Folie 29</vt:lpstr>
      <vt:lpstr>Folie 30</vt:lpstr>
      <vt:lpstr>Folie 31</vt:lpstr>
      <vt:lpstr>Folie 32</vt:lpstr>
      <vt:lpstr>Folie 33</vt:lpstr>
      <vt:lpstr>Folie 34</vt:lpstr>
      <vt:lpstr>Folie 35</vt:lpstr>
      <vt:lpstr>Folie 36</vt:lpstr>
      <vt:lpstr>Folie 37</vt:lpstr>
      <vt:lpstr>Folie 38</vt:lpstr>
      <vt:lpstr>Folie 39</vt:lpstr>
      <vt:lpstr>Folie 40</vt:lpstr>
      <vt:lpstr>Folie 41</vt:lpstr>
      <vt:lpstr>Folie 42</vt:lpstr>
      <vt:lpstr>Folie 43</vt:lpstr>
      <vt:lpstr>Folie 44</vt:lpstr>
      <vt:lpstr>Folie 45</vt:lpstr>
      <vt:lpstr>Folie 46</vt:lpstr>
      <vt:lpstr>Folie 47</vt:lpstr>
      <vt:lpstr>Folie 48</vt:lpstr>
      <vt:lpstr>Folie 49</vt:lpstr>
      <vt:lpstr>Folie 50</vt:lpstr>
      <vt:lpstr>Folie 51</vt:lpstr>
      <vt:lpstr>Folie 52</vt:lpstr>
      <vt:lpstr>Folie 53</vt:lpstr>
      <vt:lpstr>Folie 54</vt:lpstr>
      <vt:lpstr>Folie 55</vt:lpstr>
      <vt:lpstr>Folie 56</vt:lpstr>
      <vt:lpstr>Folie 57</vt:lpstr>
      <vt:lpstr>Folie 58</vt:lpstr>
      <vt:lpstr>Folie 59</vt:lpstr>
      <vt:lpstr>Folie 60</vt:lpstr>
      <vt:lpstr>Folie 61</vt:lpstr>
      <vt:lpstr>Folie 62</vt:lpstr>
      <vt:lpstr>Folie 63</vt:lpstr>
      <vt:lpstr>Folie 64</vt:lpstr>
      <vt:lpstr>Folie 65</vt:lpstr>
      <vt:lpstr>Folie 66</vt:lpstr>
      <vt:lpstr>Folie 67</vt:lpstr>
      <vt:lpstr>Folie 68</vt:lpstr>
      <vt:lpstr>Folie 69</vt:lpstr>
    </vt:vector>
  </TitlesOfParts>
  <Company>subgrafik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Gisela Scheubmayr</dc:creator>
  <cp:lastModifiedBy>Gisela Scheubmayr</cp:lastModifiedBy>
  <cp:revision>49</cp:revision>
  <dcterms:created xsi:type="dcterms:W3CDTF">2019-02-10T11:19:14Z</dcterms:created>
  <dcterms:modified xsi:type="dcterms:W3CDTF">2019-02-10T15:45:02Z</dcterms:modified>
</cp:coreProperties>
</file>